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  <p:sldMasterId id="2147483696" r:id="rId2"/>
    <p:sldMasterId id="2147483708" r:id="rId3"/>
  </p:sldMasterIdLst>
  <p:notesMasterIdLst>
    <p:notesMasterId r:id="rId6"/>
  </p:notesMasterIdLst>
  <p:handoutMasterIdLst>
    <p:handoutMasterId r:id="rId7"/>
  </p:handoutMasterIdLst>
  <p:sldIdLst>
    <p:sldId id="381" r:id="rId4"/>
    <p:sldId id="348" r:id="rId5"/>
  </p:sldIdLst>
  <p:sldSz cx="9144000" cy="6858000" type="screen4x3"/>
  <p:notesSz cx="6854825" cy="97504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482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orient="horz" pos="1298">
          <p15:clr>
            <a:srgbClr val="A4A3A4"/>
          </p15:clr>
        </p15:guide>
        <p15:guide id="7" orient="horz" pos="2750">
          <p15:clr>
            <a:srgbClr val="A4A3A4"/>
          </p15:clr>
        </p15:guide>
        <p15:guide id="8" orient="horz" pos="1797">
          <p15:clr>
            <a:srgbClr val="A4A3A4"/>
          </p15:clr>
        </p15:guide>
        <p15:guide id="9" pos="3470">
          <p15:clr>
            <a:srgbClr val="A4A3A4"/>
          </p15:clr>
        </p15:guide>
        <p15:guide id="10" pos="295">
          <p15:clr>
            <a:srgbClr val="A4A3A4"/>
          </p15:clr>
        </p15:guide>
        <p15:guide id="11" pos="113">
          <p15:clr>
            <a:srgbClr val="A4A3A4"/>
          </p15:clr>
        </p15:guide>
        <p15:guide id="12" pos="1202">
          <p15:clr>
            <a:srgbClr val="A4A3A4"/>
          </p15:clr>
        </p15:guide>
        <p15:guide id="13" pos="2971">
          <p15:clr>
            <a:srgbClr val="A4A3A4"/>
          </p15:clr>
        </p15:guide>
        <p15:guide id="14" pos="839">
          <p15:clr>
            <a:srgbClr val="A4A3A4"/>
          </p15:clr>
        </p15:guide>
        <p15:guide id="15" pos="5556">
          <p15:clr>
            <a:srgbClr val="A4A3A4"/>
          </p15:clr>
        </p15:guide>
        <p15:guide id="16" pos="50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00CC99"/>
    <a:srgbClr val="FFBE86"/>
    <a:srgbClr val="47FFCF"/>
    <a:srgbClr val="DDDDDD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88" autoAdjust="0"/>
    <p:restoredTop sz="50000" autoAdjust="0"/>
  </p:normalViewPr>
  <p:slideViewPr>
    <p:cSldViewPr>
      <p:cViewPr varScale="1">
        <p:scale>
          <a:sx n="88" d="100"/>
          <a:sy n="88" d="100"/>
        </p:scale>
        <p:origin x="1776" y="184"/>
      </p:cViewPr>
      <p:guideLst>
        <p:guide orient="horz" pos="73"/>
        <p:guide orient="horz" pos="3929"/>
        <p:guide orient="horz" pos="482"/>
        <p:guide orient="horz" pos="572"/>
        <p:guide orient="horz" pos="2387"/>
        <p:guide orient="horz" pos="1298"/>
        <p:guide orient="horz" pos="2750"/>
        <p:guide orient="horz" pos="1797"/>
        <p:guide pos="3470"/>
        <p:guide pos="295"/>
        <p:guide pos="113"/>
        <p:guide pos="1202"/>
        <p:guide pos="2971"/>
        <p:guide pos="839"/>
        <p:guide pos="5556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0163" y="9525"/>
            <a:ext cx="299878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9525"/>
            <a:ext cx="299878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0163" y="9290050"/>
            <a:ext cx="299878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0050"/>
            <a:ext cx="299878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pPr>
              <a:defRPr/>
            </a:pPr>
            <a:fld id="{8171524B-E331-4BE6-8C7D-716F06460E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62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733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-1588"/>
            <a:ext cx="29733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39775"/>
            <a:ext cx="4852987" cy="3640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60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263063"/>
            <a:ext cx="297338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3063"/>
            <a:ext cx="297338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pPr>
              <a:defRPr/>
            </a:pPr>
            <a:fld id="{1955A3C8-101B-4E00-83D1-C5C5E1B85B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587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3188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DCA2-69C5-4615-8166-978852DA6599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3256" y="6597352"/>
            <a:ext cx="514400" cy="26064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1456" y="142852"/>
            <a:ext cx="1409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CB109-F612-495A-98B9-F83385F076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A44C9-3F3C-45EA-AB2E-13B187C32D4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2" y="2286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93834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2BF5-BC12-4531-88F6-1668242FB04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impl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 userDrawn="1"/>
        </p:nvSpPr>
        <p:spPr bwMode="auto">
          <a:xfrm rot="10800000">
            <a:off x="0" y="6429375"/>
            <a:ext cx="1143000" cy="46038"/>
          </a:xfrm>
          <a:prstGeom prst="rect">
            <a:avLst/>
          </a:prstGeom>
          <a:gradFill rotWithShape="0">
            <a:gsLst>
              <a:gs pos="0">
                <a:schemeClr val="accent6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fr-FR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000" y="500050"/>
            <a:ext cx="6120000" cy="500058"/>
          </a:xfrm>
        </p:spPr>
        <p:txBody>
          <a:bodyPr>
            <a:normAutofit/>
          </a:bodyPr>
          <a:lstStyle>
            <a:lvl1pPr>
              <a:defRPr sz="2000" b="1">
                <a:latin typeface="+mn-lt"/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84308" y="1836000"/>
            <a:ext cx="7975385" cy="432000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8"/>
          </p:nvPr>
        </p:nvSpPr>
        <p:spPr>
          <a:xfrm>
            <a:off x="2074985" y="6324600"/>
            <a:ext cx="4994031" cy="45720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r-FR"/>
              <a:t>Nouvelle usine (V.0)</a:t>
            </a:r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half" idx="19"/>
          </p:nvPr>
        </p:nvSpPr>
        <p:spPr>
          <a:xfrm>
            <a:off x="70338" y="6267450"/>
            <a:ext cx="1929912" cy="51435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60E29609-0381-49CE-8D01-796EB187A86D}" type="datetime1">
              <a:rPr lang="fr-FR" smtClean="0"/>
              <a:pPr>
                <a:defRPr/>
              </a:pPr>
              <a:t>24/02/2019</a:t>
            </a:fld>
            <a:endParaRPr lang="fr-FR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20"/>
          </p:nvPr>
        </p:nvSpPr>
        <p:spPr>
          <a:xfrm>
            <a:off x="7315200" y="6267450"/>
            <a:ext cx="1828800" cy="514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FF801-8FDD-40F5-B922-229174724F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Proconsei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ond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 userDrawn="1"/>
        </p:nvSpPr>
        <p:spPr>
          <a:xfrm>
            <a:off x="351692" y="6643688"/>
            <a:ext cx="3758712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800" b="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40, Bd Edgar Quinet - 75014 Paris</a:t>
            </a:r>
            <a:r>
              <a:rPr lang="fr-FR" sz="800" b="0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fr-FR" sz="800" b="0" dirty="0" err="1">
                <a:solidFill>
                  <a:srgbClr val="CC3300"/>
                </a:solidFill>
                <a:latin typeface="Arial" charset="0"/>
              </a:rPr>
              <a:t>proconseil.net</a:t>
            </a:r>
            <a:r>
              <a:rPr lang="fr-FR" sz="800" b="0" dirty="0">
                <a:solidFill>
                  <a:srgbClr val="CC3300"/>
                </a:solidFill>
                <a:latin typeface="Arial" charset="0"/>
              </a:rPr>
              <a:t>   </a:t>
            </a:r>
            <a:r>
              <a:rPr lang="fr-FR" sz="800" b="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Tous droits réservés </a:t>
            </a:r>
          </a:p>
        </p:txBody>
      </p:sp>
      <p:pic>
        <p:nvPicPr>
          <p:cNvPr id="6" name="Image 10" descr="Logo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638" y="357188"/>
            <a:ext cx="92319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ce réservé du contenu 12"/>
          <p:cNvSpPr>
            <a:spLocks noGrp="1"/>
          </p:cNvSpPr>
          <p:nvPr>
            <p:ph sz="quarter" idx="13"/>
          </p:nvPr>
        </p:nvSpPr>
        <p:spPr>
          <a:xfrm>
            <a:off x="4506057" y="1071552"/>
            <a:ext cx="4352223" cy="5000659"/>
          </a:xfrm>
        </p:spPr>
        <p:txBody>
          <a:bodyPr/>
          <a:lstStyle>
            <a:lvl1pPr marL="0" indent="0" algn="ctr">
              <a:buNone/>
              <a:defRPr sz="2400"/>
            </a:lvl1pPr>
            <a:lvl2pPr marL="750888" indent="-342900"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accent3">
                    <a:lumMod val="50000"/>
                  </a:schemeClr>
                </a:solidFill>
              </a:defRPr>
            </a:lvl2pPr>
            <a:lvl3pPr marL="1158875" indent="-342900"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accent3">
                    <a:lumMod val="50000"/>
                  </a:schemeClr>
                </a:solidFill>
              </a:defRPr>
            </a:lvl3pPr>
            <a:lvl4pPr marL="1566863" indent="-342900"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4pPr>
            <a:lvl5pPr marL="1976438" indent="-342900"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44-52D3-43E7-958B-408997497938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5CC-1B2E-4DE4-A21A-FADE4E1F373B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71D4-58E4-42E0-9736-01C99785C3D7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BC98-F14C-416A-A8FF-E55F11E69D3E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4E2-DC73-4052-B7D8-F9557913C878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" y="0"/>
            <a:ext cx="8479367" cy="6173788"/>
            <a:chOff x="0" y="0"/>
            <a:chExt cx="6009" cy="3889"/>
          </a:xfrm>
        </p:grpSpPr>
        <p:sp>
          <p:nvSpPr>
            <p:cNvPr id="3074" name="Freeform 2"/>
            <p:cNvSpPr>
              <a:spLocks/>
            </p:cNvSpPr>
            <p:nvPr/>
          </p:nvSpPr>
          <p:spPr bwMode="ltGray">
            <a:xfrm>
              <a:off x="0" y="0"/>
              <a:ext cx="4346" cy="3889"/>
            </a:xfrm>
            <a:custGeom>
              <a:avLst/>
              <a:gdLst/>
              <a:ahLst/>
              <a:cxnLst>
                <a:cxn ang="0">
                  <a:pos x="4345" y="3418"/>
                </a:cxn>
                <a:cxn ang="0">
                  <a:pos x="514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818" y="3888"/>
                </a:cxn>
                <a:cxn ang="0">
                  <a:pos x="4345" y="3418"/>
                </a:cxn>
              </a:cxnLst>
              <a:rect l="0" t="0" r="r" b="b"/>
              <a:pathLst>
                <a:path w="4346" h="3889">
                  <a:moveTo>
                    <a:pt x="4345" y="3418"/>
                  </a:moveTo>
                  <a:lnTo>
                    <a:pt x="514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818" y="3888"/>
                  </a:lnTo>
                  <a:lnTo>
                    <a:pt x="4345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967" y="0"/>
              <a:ext cx="3819" cy="3223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3818" y="3036"/>
                </a:cxn>
                <a:cxn ang="0">
                  <a:pos x="3609" y="3222"/>
                </a:cxn>
                <a:cxn ang="0">
                  <a:pos x="0" y="0"/>
                </a:cxn>
                <a:cxn ang="0">
                  <a:pos x="416" y="0"/>
                </a:cxn>
              </a:cxnLst>
              <a:rect l="0" t="0" r="r" b="b"/>
              <a:pathLst>
                <a:path w="3819" h="3223">
                  <a:moveTo>
                    <a:pt x="416" y="0"/>
                  </a:moveTo>
                  <a:lnTo>
                    <a:pt x="3818" y="3036"/>
                  </a:lnTo>
                  <a:lnTo>
                    <a:pt x="3609" y="3222"/>
                  </a:lnTo>
                  <a:lnTo>
                    <a:pt x="0" y="0"/>
                  </a:lnTo>
                  <a:lnTo>
                    <a:pt x="416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ltGray">
            <a:xfrm>
              <a:off x="2460" y="0"/>
              <a:ext cx="3217" cy="2556"/>
            </a:xfrm>
            <a:custGeom>
              <a:avLst/>
              <a:gdLst/>
              <a:ahLst/>
              <a:cxnLst>
                <a:cxn ang="0">
                  <a:pos x="708" y="0"/>
                </a:cxn>
                <a:cxn ang="0">
                  <a:pos x="3216" y="2238"/>
                </a:cxn>
                <a:cxn ang="0">
                  <a:pos x="2861" y="2555"/>
                </a:cxn>
                <a:cxn ang="0">
                  <a:pos x="0" y="0"/>
                </a:cxn>
                <a:cxn ang="0">
                  <a:pos x="708" y="0"/>
                </a:cxn>
              </a:cxnLst>
              <a:rect l="0" t="0" r="r" b="b"/>
              <a:pathLst>
                <a:path w="3217" h="2556">
                  <a:moveTo>
                    <a:pt x="708" y="0"/>
                  </a:moveTo>
                  <a:lnTo>
                    <a:pt x="3216" y="2238"/>
                  </a:lnTo>
                  <a:lnTo>
                    <a:pt x="2861" y="2555"/>
                  </a:lnTo>
                  <a:lnTo>
                    <a:pt x="0" y="0"/>
                  </a:lnTo>
                  <a:lnTo>
                    <a:pt x="708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3437" y="0"/>
              <a:ext cx="2572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75" y="2120"/>
                </a:cxn>
                <a:cxn ang="0">
                  <a:pos x="2571" y="1945"/>
                </a:cxn>
                <a:cxn ang="0">
                  <a:pos x="391" y="0"/>
                </a:cxn>
                <a:cxn ang="0">
                  <a:pos x="0" y="0"/>
                </a:cxn>
              </a:cxnLst>
              <a:rect l="0" t="0" r="r" b="b"/>
              <a:pathLst>
                <a:path w="2572" h="2121">
                  <a:moveTo>
                    <a:pt x="0" y="0"/>
                  </a:moveTo>
                  <a:lnTo>
                    <a:pt x="2375" y="2120"/>
                  </a:lnTo>
                  <a:lnTo>
                    <a:pt x="2571" y="1945"/>
                  </a:lnTo>
                  <a:lnTo>
                    <a:pt x="391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fr-FR"/>
              <a:t>Cliquez pour modifier le style du sous-titre du masque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708085-A9DF-4DFB-8EDA-F25062E1126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35C9-8C53-431F-982E-2D1331F10CC8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7B13-8E3A-48DD-A9B0-C7DF4C2D6058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A9BD-B5D5-4D83-8301-FDBB00763A4D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8185-4759-4EF8-AA76-C6978B3B4A2C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B2F2-D1C7-4086-B79A-26302F6953B9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08B0-2465-4E5F-BE8A-E180E71A57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F423F-1AE9-476E-8999-FA8BB36189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2717D-EB66-4FB6-AA42-74BC24F01C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D006-2CC5-40E4-8F87-180254B182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E684-532F-4A7D-858C-16D49797D5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56596-8CC6-43B1-A855-7A538E514F1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81AC-C5C8-4DBF-92CD-11439425EF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D542E-A81E-4ECD-995C-386F9EF3A3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FBD7-5752-46C0-B4A0-4EA4107492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23262-EE17-4FE0-93D5-E5AABB3669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833AE-EC77-4193-9139-E350F0DB51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AFC83-6E8E-4AAC-A5DA-9A58DD6CE2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C9E-2A1C-4160-87DD-3FB11B00F9B0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39944" y="6469887"/>
            <a:ext cx="504056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B008-5B29-499A-BF2E-EB29E83027D2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68" y="6502122"/>
            <a:ext cx="442392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24E-6FE2-46B5-B051-D9A7A81F2EDB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A37C-3DF8-4DF0-AB35-906984647155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4AC46-434F-4FC7-9DFF-C7BE07D5C3E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E477-7A51-4084-AADB-C15C77EF3446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345-CB4E-4CC8-AB65-E3AC934534A9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F24E-09E4-4075-BD3E-D115DB5959F3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A059-467A-4815-85F5-71CC7CFA38DA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376-B324-4C7D-AE5A-51FB1ADF05B2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ED7A-3FEA-4645-A65C-BD48C649AD3D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03CD-7994-40F6-8319-DCDFE19941DC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DCA2-69C5-4615-8166-978852DA6599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3256" y="6597352"/>
            <a:ext cx="514400" cy="26064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1456" y="142852"/>
            <a:ext cx="1409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44-52D3-43E7-958B-408997497938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5CC-1B2E-4DE4-A21A-FADE4E1F373B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828800"/>
            <a:ext cx="381846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7" y="1828800"/>
            <a:ext cx="381846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5B5D6-88DE-4B01-903A-D328D572EDB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71D4-58E4-42E0-9736-01C99785C3D7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BC98-F14C-416A-A8FF-E55F11E69D3E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4E2-DC73-4052-B7D8-F9557913C878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35C9-8C53-431F-982E-2D1331F10CC8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7B13-8E3A-48DD-A9B0-C7DF4C2D6058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A9BD-B5D5-4D83-8301-FDBB00763A4D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8185-4759-4EF8-AA76-C6978B3B4A2C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B2F2-D1C7-4086-B79A-26302F6953B9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9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9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4FB02-093D-4D19-BCFA-D0C22E84EF1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43492-080D-4546-91B1-21AFF0DF354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28051-EA1B-4CA9-A789-08318C51D9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9" y="273060"/>
            <a:ext cx="511104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8F9F6-0D1B-485E-9A51-F5687F5424B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>
              <a:defRPr/>
            </a:pPr>
            <a:fld id="{C5DFDE1D-FF9A-44C5-B3CE-5C14347C22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</p:sldLayoutIdLst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954F0-EE22-4294-936E-7FB4FACAB2A9}" type="datetime1">
              <a:rPr lang="fr-FR" smtClean="0"/>
              <a:pPr/>
              <a:t>24/02/2019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444B-6C24-4579-A628-E0D74C79EA53}" type="datetime1">
              <a:rPr lang="fr-FR" smtClean="0"/>
              <a:pPr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196" name="Object 4"/>
          <p:cNvGraphicFramePr>
            <a:graphicFrameLocks/>
          </p:cNvGraphicFramePr>
          <p:nvPr/>
        </p:nvGraphicFramePr>
        <p:xfrm>
          <a:off x="0" y="4900636"/>
          <a:ext cx="1042988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8" name="ClipArt" r:id="rId3" imgW="1092200" imgH="2316163" progId="">
                  <p:embed/>
                </p:oleObj>
              </mc:Choice>
              <mc:Fallback>
                <p:oleObj name="ClipArt" r:id="rId3" imgW="1092200" imgH="2316163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00636"/>
                        <a:ext cx="1042988" cy="18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197" name="AutoShape 5"/>
          <p:cNvSpPr>
            <a:spLocks noChangeArrowheads="1"/>
          </p:cNvSpPr>
          <p:nvPr/>
        </p:nvSpPr>
        <p:spPr bwMode="auto">
          <a:xfrm>
            <a:off x="0" y="1071546"/>
            <a:ext cx="2928926" cy="3643338"/>
          </a:xfrm>
          <a:prstGeom prst="wedgeRoundRectCallout">
            <a:avLst>
              <a:gd name="adj1" fmla="val -34948"/>
              <a:gd name="adj2" fmla="val 56639"/>
              <a:gd name="adj3" fmla="val 16667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0" y="874658"/>
            <a:ext cx="3071802" cy="434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endParaRPr lang="fr-FR" sz="1200" dirty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J</a:t>
            </a:r>
            <a:r>
              <a:rPr lang="ja-JP" altLang="fr-FR" sz="1200">
                <a:latin typeface="Arial" pitchFamily="34" charset="0"/>
                <a:cs typeface="Arial" pitchFamily="34" charset="0"/>
              </a:rPr>
              <a:t>’</a:t>
            </a:r>
            <a:r>
              <a:rPr lang="fr-FR" altLang="ja-JP" sz="1200" dirty="0">
                <a:latin typeface="Arial" pitchFamily="34" charset="0"/>
                <a:cs typeface="Arial" pitchFamily="34" charset="0"/>
              </a:rPr>
              <a:t>ai des coûts de revient trop élevés </a:t>
            </a:r>
          </a:p>
          <a:p>
            <a:r>
              <a:rPr lang="fr-FR" altLang="ja-JP" sz="1200" dirty="0">
                <a:latin typeface="Arial" pitchFamily="34" charset="0"/>
                <a:cs typeface="Arial" pitchFamily="34" charset="0"/>
              </a:rPr>
              <a:t>par rapport aux concurrents et LCC </a:t>
            </a:r>
            <a:r>
              <a:rPr lang="fr-FR" altLang="ja-JP" sz="800" b="0" dirty="0">
                <a:latin typeface="Arial" pitchFamily="34" charset="0"/>
                <a:cs typeface="Arial" pitchFamily="34" charset="0"/>
              </a:rPr>
              <a:t>(1) </a:t>
            </a:r>
            <a:r>
              <a:rPr lang="fr-FR" altLang="ja-JP" sz="12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. Comment mieux que résister à la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 délocalisation et garder mes forces ?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. Où sont les vrais problèmes ?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. Faut-il investir, réintégrer, modifier les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 conceptions Produit/Process ?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. Comment réorganiser mes flux ? 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. Faut-il réimplanter ?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. Quel compromis choisir ?</a:t>
            </a:r>
          </a:p>
          <a:p>
            <a:endParaRPr lang="fr-FR" sz="1200" b="0" dirty="0">
              <a:latin typeface="Arial" pitchFamily="34" charset="0"/>
              <a:cs typeface="Arial" pitchFamily="34" charset="0"/>
            </a:endParaRP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Ma réactivité aux demandes Clients n’est pas au bon niveau :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. Comment réduire mes délais ?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. Quoi faire en interne ?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. Devrais-je sous-traiter, ou réintégrer,  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 quoi et pourquoi, avec quels impacts ?</a:t>
            </a:r>
          </a:p>
          <a:p>
            <a:endParaRPr lang="fr-FR" sz="1200" b="0" dirty="0">
              <a:latin typeface="Arial" pitchFamily="34" charset="0"/>
              <a:cs typeface="Arial" pitchFamily="34" charset="0"/>
            </a:endParaRPr>
          </a:p>
          <a:p>
            <a:endParaRPr lang="fr-FR" sz="1200" b="0" dirty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  <a:p>
            <a:r>
              <a:rPr lang="fr-FR" sz="1200" dirty="0"/>
              <a:t> </a:t>
            </a: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5429256" y="892391"/>
            <a:ext cx="3786214" cy="563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88900" indent="-88900"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  <a:cs typeface="Arial" pitchFamily="34" charset="0"/>
              </a:rPr>
              <a:t>CashInFlux permet d</a:t>
            </a:r>
            <a:r>
              <a:rPr lang="ja-JP" altLang="fr-FR" sz="1000" dirty="0">
                <a:latin typeface="Arial" pitchFamily="34" charset="0"/>
                <a:cs typeface="Arial" pitchFamily="34" charset="0"/>
              </a:rPr>
              <a:t>’</a:t>
            </a:r>
            <a:r>
              <a:rPr lang="fr-FR" altLang="ja-JP" sz="1000" dirty="0">
                <a:latin typeface="Arial" pitchFamily="34" charset="0"/>
                <a:cs typeface="Arial" pitchFamily="34" charset="0"/>
              </a:rPr>
              <a:t>y voir </a:t>
            </a:r>
            <a:r>
              <a:rPr lang="fr-FR" sz="1000" dirty="0">
                <a:latin typeface="Arial" pitchFamily="34" charset="0"/>
                <a:cs typeface="Arial" pitchFamily="34" charset="0"/>
              </a:rPr>
              <a:t>clair en reconstruisant AUTOMATIQUEMENT les  :</a:t>
            </a:r>
            <a:endParaRPr lang="fr-FR" sz="1000" b="0" dirty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  <a:tab pos="355600" algn="l"/>
              </a:tabLst>
            </a:pPr>
            <a:r>
              <a:rPr lang="fr-FR" sz="1000" b="0" dirty="0">
                <a:latin typeface="Arial" pitchFamily="34" charset="0"/>
              </a:rPr>
              <a:t>Temps : Charges et ruptures de charges pour machines et main d’œuvre, </a:t>
            </a:r>
            <a:r>
              <a:rPr lang="fr-FR" sz="1000" dirty="0">
                <a:latin typeface="Arial" pitchFamily="34" charset="0"/>
              </a:rPr>
              <a:t>délais de fabrication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  <a:tab pos="355600" algn="l"/>
              </a:tabLst>
            </a:pPr>
            <a:r>
              <a:rPr lang="fr-FR" sz="1000" b="0" dirty="0">
                <a:latin typeface="Arial" pitchFamily="34" charset="0"/>
              </a:rPr>
              <a:t>M </a:t>
            </a:r>
            <a:r>
              <a:rPr lang="fr-FR" sz="1000" b="0" baseline="36000" dirty="0">
                <a:latin typeface="Arial" pitchFamily="34" charset="0"/>
              </a:rPr>
              <a:t>2</a:t>
            </a:r>
            <a:r>
              <a:rPr lang="fr-FR" sz="1000" b="0" dirty="0">
                <a:latin typeface="Arial" pitchFamily="34" charset="0"/>
              </a:rPr>
              <a:t> : </a:t>
            </a:r>
            <a:r>
              <a:rPr lang="fr-FR" sz="1000" dirty="0">
                <a:latin typeface="Arial" pitchFamily="34" charset="0"/>
              </a:rPr>
              <a:t>Surfaces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  <a:tab pos="355600" algn="l"/>
              </a:tabLst>
            </a:pPr>
            <a:r>
              <a:rPr lang="fr-FR" sz="1000" b="0" dirty="0">
                <a:latin typeface="Arial" pitchFamily="34" charset="0"/>
                <a:cs typeface="Arial" pitchFamily="34" charset="0"/>
              </a:rPr>
              <a:t>Coûts</a:t>
            </a:r>
            <a:r>
              <a:rPr lang="fr-FR" sz="1000" b="0" dirty="0">
                <a:latin typeface="Arial" pitchFamily="34" charset="0"/>
              </a:rPr>
              <a:t> : Recalcul </a:t>
            </a:r>
            <a:r>
              <a:rPr lang="fr-FR" sz="1000" dirty="0">
                <a:latin typeface="Arial" pitchFamily="34" charset="0"/>
              </a:rPr>
              <a:t>VRAIS coûts</a:t>
            </a:r>
            <a:r>
              <a:rPr lang="fr-FR" sz="1000" b="0" dirty="0">
                <a:latin typeface="Arial" pitchFamily="34" charset="0"/>
              </a:rPr>
              <a:t> avec FV (2) et FF (2) actualisés, valeurs des </a:t>
            </a:r>
            <a:r>
              <a:rPr lang="fr-FR" sz="1000" dirty="0">
                <a:latin typeface="Arial" pitchFamily="34" charset="0"/>
              </a:rPr>
              <a:t>stocks</a:t>
            </a:r>
            <a:r>
              <a:rPr lang="fr-FR" sz="1000" b="0" dirty="0">
                <a:latin typeface="Arial" pitchFamily="34" charset="0"/>
              </a:rPr>
              <a:t>, coûts possession des stocks…</a:t>
            </a:r>
          </a:p>
          <a:p>
            <a:pPr marL="88900" indent="-88900">
              <a:tabLst>
                <a:tab pos="88900" algn="l"/>
                <a:tab pos="355600" algn="l"/>
              </a:tabLst>
            </a:pPr>
            <a:endParaRPr lang="fr-FR" sz="1000" b="0" dirty="0">
              <a:latin typeface="Arial" pitchFamily="34" charset="0"/>
            </a:endParaRPr>
          </a:p>
          <a:p>
            <a:pPr marL="88900" indent="-88900"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Et diagnostique les solutions nécessaires :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Correction des données du MRP, </a:t>
            </a:r>
            <a:r>
              <a:rPr lang="fr-FR" sz="1000" b="0" dirty="0">
                <a:latin typeface="Arial" pitchFamily="34" charset="0"/>
              </a:rPr>
              <a:t> et calage des Tailles des Lots de Lancement et futurs Délais : Gains rapides importants</a:t>
            </a:r>
            <a:endParaRPr lang="fr-FR" sz="1000" dirty="0">
              <a:latin typeface="Arial" pitchFamily="34" charset="0"/>
            </a:endParaRP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Produit / Process : </a:t>
            </a:r>
            <a:r>
              <a:rPr lang="fr-FR" sz="1000" b="0" dirty="0">
                <a:latin typeface="Arial" pitchFamily="34" charset="0"/>
              </a:rPr>
              <a:t>Comment adapter la Gamme, voire le Produit, pour atteindre les objectifs de coût de revient et éviter de délocaliser !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Impacts sous-traitance / réintégration : </a:t>
            </a:r>
            <a:r>
              <a:rPr lang="fr-FR" sz="1000" b="0" dirty="0">
                <a:latin typeface="Arial" pitchFamily="34" charset="0"/>
              </a:rPr>
              <a:t>VA / Non VA recalculées complètement (2) pour de BONNES décisions et éviter les erreurs tragiques…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Organisation des flux : </a:t>
            </a:r>
            <a:r>
              <a:rPr lang="fr-FR" sz="1000" b="0" dirty="0">
                <a:latin typeface="Arial" pitchFamily="34" charset="0"/>
              </a:rPr>
              <a:t>Causes des délais et poids, MTS/MTO (3), coûts ruptures charge, impact TCS/TLL (4)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  <a:tab pos="355600" algn="l"/>
              </a:tabLst>
            </a:pPr>
            <a:endParaRPr lang="fr-FR" sz="1000" b="0" dirty="0">
              <a:latin typeface="Arial" pitchFamily="34" charset="0"/>
            </a:endParaRPr>
          </a:p>
          <a:p>
            <a:pPr marL="88900" indent="-88900"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Puis trouve les bonnes solutions SOUS CONTRAINTES : </a:t>
            </a:r>
          </a:p>
          <a:p>
            <a:pPr marL="88900" lvl="1" indent="-88900">
              <a:buFont typeface="Arial" pitchFamily="34" charset="0"/>
              <a:buChar char="-"/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Mise en ligne </a:t>
            </a:r>
            <a:r>
              <a:rPr lang="fr-FR" sz="1000" b="0" dirty="0">
                <a:latin typeface="Arial" pitchFamily="34" charset="0"/>
              </a:rPr>
              <a:t>ou déstructuration : Lignes/Cellules/UT (5)</a:t>
            </a:r>
          </a:p>
          <a:p>
            <a:pPr marL="88900" lvl="1" indent="-88900">
              <a:buFont typeface="Arial" pitchFamily="34" charset="0"/>
              <a:buChar char="-"/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Tailles des Lots </a:t>
            </a:r>
            <a:r>
              <a:rPr lang="fr-FR" sz="1000" b="0" dirty="0">
                <a:latin typeface="Arial" pitchFamily="34" charset="0"/>
              </a:rPr>
              <a:t>de lancement et de transport optimisées</a:t>
            </a:r>
          </a:p>
          <a:p>
            <a:pPr marL="88900" lvl="1" indent="-88900">
              <a:buFont typeface="Arial" pitchFamily="34" charset="0"/>
              <a:buChar char="-"/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Effectifs et compétences </a:t>
            </a:r>
            <a:r>
              <a:rPr lang="fr-FR" sz="1000" b="0" dirty="0">
                <a:latin typeface="Arial" pitchFamily="34" charset="0"/>
              </a:rPr>
              <a:t>nécessaires quantifiés :             Génère les simmogrammes</a:t>
            </a:r>
          </a:p>
          <a:p>
            <a:pPr marL="88900" lvl="1" indent="-88900">
              <a:buFont typeface="Arial" pitchFamily="34" charset="0"/>
              <a:buChar char="-"/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Transport interne organisé </a:t>
            </a:r>
            <a:r>
              <a:rPr lang="fr-FR" sz="1000" b="0" dirty="0">
                <a:latin typeface="Arial" pitchFamily="34" charset="0"/>
              </a:rPr>
              <a:t>: Moyens, effectifs, circuit et périodicité « Petits trains »</a:t>
            </a:r>
          </a:p>
          <a:p>
            <a:pPr marL="88900" lvl="1" indent="-88900">
              <a:buFont typeface="Arial" pitchFamily="34" charset="0"/>
              <a:buChar char="-"/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Implantation, </a:t>
            </a:r>
            <a:r>
              <a:rPr lang="fr-FR" sz="1000" b="0" dirty="0">
                <a:latin typeface="Arial" pitchFamily="34" charset="0"/>
              </a:rPr>
              <a:t>surfaces requises quantifiées</a:t>
            </a:r>
          </a:p>
          <a:p>
            <a:pPr marL="88900" indent="-88900">
              <a:buFont typeface="Arial Unicode MS" pitchFamily="34" charset="-128"/>
              <a:buNone/>
              <a:tabLst>
                <a:tab pos="88900" algn="l"/>
                <a:tab pos="355600" algn="l"/>
              </a:tabLst>
            </a:pPr>
            <a:endParaRPr lang="fr-FR" sz="1000" b="0" dirty="0">
              <a:latin typeface="Arial" pitchFamily="34" charset="0"/>
            </a:endParaRPr>
          </a:p>
          <a:p>
            <a:pPr marL="88900" indent="-88900"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Enfin, transmet les bonnes données au SI (6) et Leaders : </a:t>
            </a:r>
          </a:p>
          <a:p>
            <a:pPr marL="88900" indent="-88900">
              <a:buFont typeface="Arial" pitchFamily="34" charset="0"/>
              <a:buChar char="-"/>
              <a:tabLst>
                <a:tab pos="88900" algn="l"/>
                <a:tab pos="355600" algn="l"/>
              </a:tabLst>
            </a:pPr>
            <a:r>
              <a:rPr lang="fr-FR" sz="1000" dirty="0">
                <a:latin typeface="Arial" pitchFamily="34" charset="0"/>
              </a:rPr>
              <a:t>Techniques au MRP : </a:t>
            </a:r>
            <a:r>
              <a:rPr lang="fr-FR" sz="1000" b="0" dirty="0">
                <a:latin typeface="Arial" pitchFamily="34" charset="0"/>
              </a:rPr>
              <a:t>Tailles Lots Lancement, délais</a:t>
            </a:r>
          </a:p>
          <a:p>
            <a:pPr marL="88900" indent="-88900">
              <a:buFont typeface="Arial" pitchFamily="34" charset="0"/>
              <a:buChar char="-"/>
              <a:tabLst>
                <a:tab pos="82550" algn="l"/>
                <a:tab pos="88900" algn="l"/>
              </a:tabLst>
            </a:pPr>
            <a:r>
              <a:rPr lang="fr-FR" sz="1000" dirty="0">
                <a:latin typeface="Arial" pitchFamily="34" charset="0"/>
              </a:rPr>
              <a:t>Métiers aux Leaders : </a:t>
            </a:r>
            <a:r>
              <a:rPr lang="fr-FR" sz="1000" b="0" dirty="0">
                <a:latin typeface="Arial" pitchFamily="34" charset="0"/>
              </a:rPr>
              <a:t>Degré de sous-traitance,      ouvertures, implantation d’atelier , rendements objectifs, </a:t>
            </a:r>
          </a:p>
          <a:p>
            <a:pPr marL="88900" indent="-88900">
              <a:tabLst>
                <a:tab pos="88900" algn="l"/>
                <a:tab pos="355600" algn="l"/>
              </a:tabLst>
            </a:pPr>
            <a:r>
              <a:rPr lang="fr-FR" sz="1000" b="0" dirty="0">
                <a:latin typeface="Arial" pitchFamily="34" charset="0"/>
              </a:rPr>
              <a:t>	organisation du travail, effectifs et compétences à </a:t>
            </a:r>
          </a:p>
          <a:p>
            <a:pPr marL="88900" indent="-88900">
              <a:tabLst>
                <a:tab pos="88900" algn="l"/>
                <a:tab pos="355600" algn="l"/>
              </a:tabLst>
            </a:pPr>
            <a:r>
              <a:rPr lang="fr-FR" sz="1000" b="0" dirty="0">
                <a:latin typeface="Arial" pitchFamily="34" charset="0"/>
              </a:rPr>
              <a:t>	développer, etc…</a:t>
            </a:r>
          </a:p>
        </p:txBody>
      </p:sp>
      <p:sp>
        <p:nvSpPr>
          <p:cNvPr id="136200" name="AutoShape 8"/>
          <p:cNvSpPr>
            <a:spLocks noChangeArrowheads="1"/>
          </p:cNvSpPr>
          <p:nvPr/>
        </p:nvSpPr>
        <p:spPr bwMode="auto">
          <a:xfrm>
            <a:off x="4286248" y="5929330"/>
            <a:ext cx="371476" cy="307958"/>
          </a:xfrm>
          <a:prstGeom prst="downArrow">
            <a:avLst>
              <a:gd name="adj1" fmla="val 50000"/>
              <a:gd name="adj2" fmla="val 50051"/>
            </a:avLst>
          </a:prstGeom>
          <a:solidFill>
            <a:srgbClr val="FF3300"/>
          </a:soli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857224" y="6357958"/>
            <a:ext cx="8215338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fr-FR" dirty="0">
                <a:latin typeface="Arial" pitchFamily="34" charset="0"/>
              </a:rPr>
              <a:t>AMELIORER LE SYSTÈME DE PRODUCTION, PUIS METTRE A JOUR LE SYSTÈME D’INFORMATION (Finance, MRP) AVEC LES NOUVELLES CARACTERISTIQUES PHYSIQUES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07950" y="71414"/>
            <a:ext cx="7393008" cy="836636"/>
          </a:xfrm>
          <a:prstGeom prst="rect">
            <a:avLst/>
          </a:pr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kern="0" dirty="0">
                <a:solidFill>
                  <a:sysClr val="window" lastClr="FFFFFF"/>
                </a:solidFill>
                <a:latin typeface="Arial" pitchFamily="34" charset="0"/>
              </a:rPr>
              <a:t>Usine existante: CashInFlux diagnostique les causes racines de non-efficacité et conçoit ou aide à concevoir les meilleures solutions, et finalement recalibre les nouvelles données pour le MRP</a:t>
            </a:r>
            <a:endParaRPr lang="fr-FR" sz="1600" b="0" kern="0" dirty="0">
              <a:solidFill>
                <a:sysClr val="window" lastClr="FFFFFF"/>
              </a:solidFill>
              <a:latin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28662" y="4721236"/>
            <a:ext cx="20717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: Low Cost Country</a:t>
            </a:r>
          </a:p>
          <a:p>
            <a:pPr marL="228600" indent="-228600">
              <a:buAutoNum type="arabicParenBoth"/>
            </a:pPr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: Frais Variables et Frais Fixes sont  </a:t>
            </a:r>
          </a:p>
          <a:p>
            <a:pPr marL="228600" indent="-228600"/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	  répartis sur chaque article en </a:t>
            </a:r>
          </a:p>
          <a:p>
            <a:pPr marL="228600" indent="-228600"/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	  fonction du niveau d’activité actuel </a:t>
            </a:r>
          </a:p>
          <a:p>
            <a:pPr marL="228600" indent="-228600"/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	  ou simulé… (« What if » scénario)</a:t>
            </a:r>
          </a:p>
          <a:p>
            <a:pPr marL="228600" indent="-228600">
              <a:buFont typeface="Wingdings" pitchFamily="2" charset="2"/>
              <a:buAutoNum type="arabicParenBoth" startAt="3"/>
            </a:pPr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: Make To Stock / Make To Order</a:t>
            </a:r>
          </a:p>
          <a:p>
            <a:pPr marL="228600" indent="-228600"/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	  et points de découplage</a:t>
            </a:r>
          </a:p>
          <a:p>
            <a:pPr marL="228600" indent="-228600">
              <a:buAutoNum type="arabicParenBoth" startAt="4"/>
            </a:pPr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: Temps Changement Série</a:t>
            </a:r>
          </a:p>
          <a:p>
            <a:pPr marL="228600" indent="-228600"/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	  / Tailles Lots Lancement</a:t>
            </a:r>
          </a:p>
          <a:p>
            <a:pPr marL="228600" indent="-228600">
              <a:buAutoNum type="arabicParenBoth" startAt="5"/>
            </a:pPr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: Lignes par Produits, Cellules </a:t>
            </a:r>
          </a:p>
          <a:p>
            <a:pPr marL="228600" indent="-228600"/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	  Produits/Process, Unités </a:t>
            </a:r>
          </a:p>
          <a:p>
            <a:pPr marL="228600" indent="-228600"/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	  Technologiques par Process</a:t>
            </a:r>
          </a:p>
          <a:p>
            <a:pPr marL="228600" indent="-228600"/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(6)	: Système d’Information, pour recréer la  </a:t>
            </a:r>
          </a:p>
          <a:p>
            <a:pPr marL="228600" indent="-228600"/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	  cohérence SI/système physique et </a:t>
            </a:r>
          </a:p>
          <a:p>
            <a:pPr marL="228600" indent="-228600"/>
            <a:r>
              <a:rPr lang="fr-FR" altLang="ja-JP" sz="700" b="0" dirty="0">
                <a:latin typeface="Calibri" pitchFamily="34" charset="0"/>
                <a:cs typeface="Arial" pitchFamily="34" charset="0"/>
              </a:rPr>
              <a:t>	  atteindre les objectifs !</a:t>
            </a:r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416" b="6250"/>
          <a:stretch>
            <a:fillRect/>
          </a:stretch>
        </p:blipFill>
        <p:spPr bwMode="auto">
          <a:xfrm>
            <a:off x="2980657" y="1357298"/>
            <a:ext cx="252003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77" t="16666" r="9259"/>
          <a:stretch>
            <a:fillRect/>
          </a:stretch>
        </p:blipFill>
        <p:spPr bwMode="auto">
          <a:xfrm>
            <a:off x="3000364" y="3701774"/>
            <a:ext cx="2500330" cy="204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03256" y="6597352"/>
            <a:ext cx="514400" cy="260648"/>
          </a:xfrm>
        </p:spPr>
        <p:txBody>
          <a:bodyPr/>
          <a:lstStyle/>
          <a:p>
            <a:fld id="{CF4668DC-857F-487D-BFFA-8C0CA5037977}" type="slidenum">
              <a:rPr lang="en-US" sz="1000" b="0" smtClean="0">
                <a:solidFill>
                  <a:srgbClr val="898989"/>
                </a:solidFill>
                <a:latin typeface="Calibri" pitchFamily="34" charset="0"/>
              </a:rPr>
              <a:pPr/>
              <a:t>1</a:t>
            </a:fld>
            <a:endParaRPr lang="en-US" sz="1000" b="0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6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6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6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61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6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61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61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61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61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619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619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619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778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778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3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6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36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36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36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36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36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36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361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361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5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361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361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361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0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361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361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0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361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85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361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361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1361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1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 animBg="1"/>
      <p:bldP spid="136198" grpId="0" uiExpand="1" build="p" autoUpdateAnimBg="0"/>
      <p:bldP spid="136199" grpId="0" uiExpand="1" build="p" autoUpdateAnimBg="0"/>
      <p:bldP spid="136200" grpId="0" animBg="1"/>
      <p:bldP spid="136201" grpId="0" autoUpdateAnimBg="0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221" name="Object 5"/>
          <p:cNvGraphicFramePr>
            <a:graphicFrameLocks/>
          </p:cNvGraphicFramePr>
          <p:nvPr/>
        </p:nvGraphicFramePr>
        <p:xfrm>
          <a:off x="1" y="4365627"/>
          <a:ext cx="1092200" cy="231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49" name="ClipArt" r:id="rId3" imgW="1092200" imgH="2316163" progId="">
                  <p:embed/>
                </p:oleObj>
              </mc:Choice>
              <mc:Fallback>
                <p:oleObj name="ClipArt" r:id="rId3" imgW="1092200" imgH="2316163" progId="">
                  <p:embed/>
                  <p:pic>
                    <p:nvPicPr>
                      <p:cNvPr id="137221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365627"/>
                        <a:ext cx="1092200" cy="231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AutoShape 6"/>
          <p:cNvSpPr>
            <a:spLocks noChangeArrowheads="1"/>
          </p:cNvSpPr>
          <p:nvPr/>
        </p:nvSpPr>
        <p:spPr bwMode="auto">
          <a:xfrm>
            <a:off x="6350" y="768352"/>
            <a:ext cx="2693988" cy="3057525"/>
          </a:xfrm>
          <a:prstGeom prst="wedgeRoundRectCallout">
            <a:avLst>
              <a:gd name="adj1" fmla="val -36288"/>
              <a:gd name="adj2" fmla="val 66667"/>
              <a:gd name="adj3" fmla="val 16667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76200" y="822325"/>
            <a:ext cx="2819400" cy="270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J</a:t>
            </a:r>
            <a:r>
              <a:rPr lang="ja-JP" altLang="fr-FR" sz="1200">
                <a:latin typeface="Arial" pitchFamily="34" charset="0"/>
                <a:cs typeface="Arial" pitchFamily="34" charset="0"/>
              </a:rPr>
              <a:t>’</a:t>
            </a:r>
            <a:r>
              <a:rPr lang="fr-FR" altLang="ja-JP" sz="1200" dirty="0">
                <a:latin typeface="Arial" pitchFamily="34" charset="0"/>
                <a:cs typeface="Arial" pitchFamily="34" charset="0"/>
              </a:rPr>
              <a:t>ai des Produits et </a:t>
            </a:r>
            <a:r>
              <a:rPr lang="fr-FR" altLang="ja-JP" sz="1200" dirty="0" err="1">
                <a:latin typeface="Arial" pitchFamily="34" charset="0"/>
                <a:cs typeface="Arial" pitchFamily="34" charset="0"/>
              </a:rPr>
              <a:t>Process</a:t>
            </a:r>
            <a:r>
              <a:rPr lang="fr-FR" altLang="ja-JP" sz="1200" dirty="0">
                <a:latin typeface="Arial" pitchFamily="34" charset="0"/>
                <a:cs typeface="Arial" pitchFamily="34" charset="0"/>
              </a:rPr>
              <a:t> connus, mais des volumes incertains à 3 ans :   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0" dirty="0">
                <a:latin typeface="Arial" pitchFamily="34" charset="0"/>
                <a:cs typeface="Arial" pitchFamily="34" charset="0"/>
              </a:rPr>
              <a:t>. Quels investissements en moyens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  de production ?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. Combien de m² ?  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. Quels délais de fabrication ?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. Quel effectif ?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. Quelle organisation des flux,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  et donc quelle implantation ?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. Quelle sensibilité du temps de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  retour sur investissements / </a:t>
            </a:r>
          </a:p>
          <a:p>
            <a:r>
              <a:rPr lang="fr-FR" sz="1200" b="0" dirty="0">
                <a:latin typeface="Arial" pitchFamily="34" charset="0"/>
                <a:cs typeface="Arial" pitchFamily="34" charset="0"/>
              </a:rPr>
              <a:t>   hypothèses ?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6300788" y="1357298"/>
            <a:ext cx="2986120" cy="544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88900" indent="-88900">
              <a:tabLst>
                <a:tab pos="88900" algn="l"/>
              </a:tabLst>
            </a:pPr>
            <a:r>
              <a:rPr lang="fr-FR" sz="1200" dirty="0">
                <a:latin typeface="Arial" pitchFamily="34" charset="0"/>
              </a:rPr>
              <a:t>CashInFlux quantifie automatiquement tous les </a:t>
            </a:r>
          </a:p>
          <a:p>
            <a:pPr marL="88900" indent="3175">
              <a:tabLst>
                <a:tab pos="92075" algn="l"/>
              </a:tabLst>
            </a:pPr>
            <a:r>
              <a:rPr lang="fr-FR" sz="1200" dirty="0">
                <a:latin typeface="Arial" pitchFamily="34" charset="0"/>
              </a:rPr>
              <a:t>aspects de :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Charges et ruptures de flux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Délais et durées consommation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Stocks, en-cours et surfaces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Coûts</a:t>
            </a:r>
          </a:p>
          <a:p>
            <a:pPr marL="88900" indent="-88900">
              <a:tabLst>
                <a:tab pos="88900" algn="l"/>
              </a:tabLst>
            </a:pPr>
            <a:endParaRPr lang="fr-FR" sz="1200" b="0" dirty="0">
              <a:latin typeface="Arial" pitchFamily="34" charset="0"/>
            </a:endParaRPr>
          </a:p>
          <a:p>
            <a:pPr marL="88900" indent="-88900">
              <a:tabLst>
                <a:tab pos="88900" algn="l"/>
              </a:tabLst>
            </a:pPr>
            <a:r>
              <a:rPr lang="fr-FR" sz="1200" dirty="0">
                <a:latin typeface="Arial" pitchFamily="34" charset="0"/>
              </a:rPr>
              <a:t>Et optimise les investissements, flux et effectifs, minimise les surfaces et coûts :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Mise en ligne ou pas ?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Quelles Tailles de Lots ? 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Flux poussés, tirés ou synchrones ? 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Quelle implantation minimise les dis-tances et discontinuités visuelles ?</a:t>
            </a:r>
            <a:r>
              <a:rPr lang="fr-FR" sz="400" b="0" dirty="0">
                <a:latin typeface="Arial" pitchFamily="34" charset="0"/>
              </a:rPr>
              <a:t>  </a:t>
            </a:r>
            <a:endParaRPr lang="fr-FR" sz="1200" b="0" dirty="0">
              <a:latin typeface="Arial" pitchFamily="34" charset="0"/>
            </a:endParaRP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Quel effectif direct optimise la Productivité ? 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Quelle organisation de transport, circuits des « Petits Trains » ? 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Quelles surfaces et où ? 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endParaRPr lang="fr-FR" sz="1200" b="0" dirty="0">
              <a:latin typeface="Arial" pitchFamily="34" charset="0"/>
            </a:endParaRPr>
          </a:p>
          <a:p>
            <a:pPr marL="88900" indent="-88900">
              <a:tabLst>
                <a:tab pos="88900" algn="l"/>
                <a:tab pos="355600" algn="l"/>
              </a:tabLst>
            </a:pPr>
            <a:r>
              <a:rPr lang="fr-FR" sz="1200" dirty="0">
                <a:latin typeface="Arial" pitchFamily="34" charset="0"/>
              </a:rPr>
              <a:t>Et fournit les bonnes Données </a:t>
            </a:r>
          </a:p>
          <a:p>
            <a:pPr marL="88900" indent="-88900">
              <a:tabLst>
                <a:tab pos="88900" algn="l"/>
                <a:tab pos="355600" algn="l"/>
              </a:tabLst>
            </a:pPr>
            <a:r>
              <a:rPr lang="fr-FR" sz="1200" dirty="0">
                <a:latin typeface="Arial" pitchFamily="34" charset="0"/>
              </a:rPr>
              <a:t> Techniques au MRP et Leaders :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Données pour MRP: Délais, tailles lots</a:t>
            </a: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r>
              <a:rPr lang="fr-FR" sz="1200" b="0" dirty="0">
                <a:latin typeface="Arial" pitchFamily="34" charset="0"/>
              </a:rPr>
              <a:t>Implantation, organisation des flux</a:t>
            </a:r>
          </a:p>
          <a:p>
            <a:pPr marL="88900" indent="-88900">
              <a:tabLst>
                <a:tab pos="88900" algn="l"/>
                <a:tab pos="355600" algn="l"/>
              </a:tabLst>
            </a:pPr>
            <a:r>
              <a:rPr lang="fr-FR" sz="1200" b="0" dirty="0">
                <a:latin typeface="Arial" pitchFamily="34" charset="0"/>
                <a:hlinkClick r:id="" action="ppaction://noaction"/>
              </a:rPr>
              <a:t> </a:t>
            </a:r>
            <a:endParaRPr lang="fr-FR" sz="1200" b="0" dirty="0">
              <a:latin typeface="Arial" pitchFamily="34" charset="0"/>
            </a:endParaRPr>
          </a:p>
          <a:p>
            <a:pPr marL="88900" indent="-88900">
              <a:buFont typeface="Arial Unicode MS" pitchFamily="34" charset="-128"/>
              <a:buChar char="-"/>
              <a:tabLst>
                <a:tab pos="88900" algn="l"/>
              </a:tabLst>
            </a:pPr>
            <a:endParaRPr lang="fr-FR" sz="1200" b="0" dirty="0">
              <a:latin typeface="Arial" pitchFamily="34" charset="0"/>
            </a:endParaRPr>
          </a:p>
        </p:txBody>
      </p:sp>
      <p:sp>
        <p:nvSpPr>
          <p:cNvPr id="137225" name="AutoShape 9"/>
          <p:cNvSpPr>
            <a:spLocks noChangeArrowheads="1"/>
          </p:cNvSpPr>
          <p:nvPr/>
        </p:nvSpPr>
        <p:spPr bwMode="auto">
          <a:xfrm>
            <a:off x="4572000" y="6021390"/>
            <a:ext cx="228600" cy="166687"/>
          </a:xfrm>
          <a:prstGeom prst="downArrow">
            <a:avLst>
              <a:gd name="adj1" fmla="val 50000"/>
              <a:gd name="adj2" fmla="val 50051"/>
            </a:avLst>
          </a:prstGeom>
          <a:solidFill>
            <a:srgbClr val="FF3300"/>
          </a:soli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1116014" y="6232351"/>
            <a:ext cx="7599389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fr-FR" sz="1600" dirty="0">
                <a:latin typeface="Arial" pitchFamily="34" charset="0"/>
              </a:rPr>
              <a:t>CONCEVOIR BIEN DU 1° COUP UN SYSTEME DE PRODUCTION ROBUSTE, ET EFFICIENT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67000" y="1371600"/>
            <a:ext cx="3716338" cy="4408488"/>
            <a:chOff x="1680" y="864"/>
            <a:chExt cx="2341" cy="2777"/>
          </a:xfrm>
        </p:grpSpPr>
        <p:sp>
          <p:nvSpPr>
            <p:cNvPr id="2059" name="Rectangle 12"/>
            <p:cNvSpPr>
              <a:spLocks noChangeArrowheads="1"/>
            </p:cNvSpPr>
            <p:nvPr/>
          </p:nvSpPr>
          <p:spPr bwMode="auto">
            <a:xfrm>
              <a:off x="3765" y="3288"/>
              <a:ext cx="25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1200">
                  <a:latin typeface="Arial" pitchFamily="34" charset="0"/>
                </a:rPr>
                <a:t>etc</a:t>
              </a:r>
            </a:p>
          </p:txBody>
        </p:sp>
        <p:sp>
          <p:nvSpPr>
            <p:cNvPr id="2060" name="Oval 13"/>
            <p:cNvSpPr>
              <a:spLocks noChangeArrowheads="1"/>
            </p:cNvSpPr>
            <p:nvPr/>
          </p:nvSpPr>
          <p:spPr bwMode="auto">
            <a:xfrm>
              <a:off x="2032" y="2407"/>
              <a:ext cx="4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1" name="Rectangle 14"/>
            <p:cNvSpPr>
              <a:spLocks noChangeArrowheads="1"/>
            </p:cNvSpPr>
            <p:nvPr/>
          </p:nvSpPr>
          <p:spPr bwMode="auto">
            <a:xfrm>
              <a:off x="3585" y="1176"/>
              <a:ext cx="112" cy="2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2" name="Oval 15"/>
            <p:cNvSpPr>
              <a:spLocks noChangeArrowheads="1"/>
            </p:cNvSpPr>
            <p:nvPr/>
          </p:nvSpPr>
          <p:spPr bwMode="auto">
            <a:xfrm>
              <a:off x="1978" y="2719"/>
              <a:ext cx="40" cy="5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3" name="Rectangle 16"/>
            <p:cNvSpPr>
              <a:spLocks noChangeArrowheads="1"/>
            </p:cNvSpPr>
            <p:nvPr/>
          </p:nvSpPr>
          <p:spPr bwMode="auto">
            <a:xfrm>
              <a:off x="1872" y="3247"/>
              <a:ext cx="44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4" name="Oval 17"/>
            <p:cNvSpPr>
              <a:spLocks noChangeArrowheads="1"/>
            </p:cNvSpPr>
            <p:nvPr/>
          </p:nvSpPr>
          <p:spPr bwMode="auto">
            <a:xfrm>
              <a:off x="1722" y="3173"/>
              <a:ext cx="4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5" name="AutoShape 18"/>
            <p:cNvSpPr>
              <a:spLocks noChangeArrowheads="1"/>
            </p:cNvSpPr>
            <p:nvPr/>
          </p:nvSpPr>
          <p:spPr bwMode="auto">
            <a:xfrm>
              <a:off x="1984" y="2485"/>
              <a:ext cx="136" cy="202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3812"/>
                  </a:moveTo>
                  <a:lnTo>
                    <a:pt x="3824" y="3812"/>
                  </a:lnTo>
                  <a:lnTo>
                    <a:pt x="5000" y="0"/>
                  </a:lnTo>
                  <a:lnTo>
                    <a:pt x="6176" y="3812"/>
                  </a:lnTo>
                  <a:lnTo>
                    <a:pt x="10000" y="3812"/>
                  </a:lnTo>
                  <a:lnTo>
                    <a:pt x="6912" y="6188"/>
                  </a:lnTo>
                  <a:lnTo>
                    <a:pt x="8088" y="10000"/>
                  </a:lnTo>
                  <a:lnTo>
                    <a:pt x="5000" y="7624"/>
                  </a:lnTo>
                  <a:lnTo>
                    <a:pt x="1912" y="10000"/>
                  </a:lnTo>
                  <a:lnTo>
                    <a:pt x="3088" y="6188"/>
                  </a:lnTo>
                  <a:lnTo>
                    <a:pt x="0" y="3812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6" name="AutoShape 19"/>
            <p:cNvSpPr>
              <a:spLocks noChangeArrowheads="1"/>
            </p:cNvSpPr>
            <p:nvPr/>
          </p:nvSpPr>
          <p:spPr bwMode="auto">
            <a:xfrm rot="16200000" flipH="1">
              <a:off x="2395" y="1882"/>
              <a:ext cx="724" cy="258"/>
            </a:xfrm>
            <a:prstGeom prst="parallelogram">
              <a:avLst>
                <a:gd name="adj" fmla="val 70012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7" name="AutoShape 20"/>
            <p:cNvSpPr>
              <a:spLocks noChangeArrowheads="1"/>
            </p:cNvSpPr>
            <p:nvPr/>
          </p:nvSpPr>
          <p:spPr bwMode="auto">
            <a:xfrm>
              <a:off x="3255" y="3004"/>
              <a:ext cx="136" cy="202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3812"/>
                  </a:moveTo>
                  <a:lnTo>
                    <a:pt x="3824" y="3812"/>
                  </a:lnTo>
                  <a:lnTo>
                    <a:pt x="5000" y="0"/>
                  </a:lnTo>
                  <a:lnTo>
                    <a:pt x="6176" y="3812"/>
                  </a:lnTo>
                  <a:lnTo>
                    <a:pt x="10000" y="3812"/>
                  </a:lnTo>
                  <a:lnTo>
                    <a:pt x="6912" y="6188"/>
                  </a:lnTo>
                  <a:lnTo>
                    <a:pt x="8088" y="10000"/>
                  </a:lnTo>
                  <a:lnTo>
                    <a:pt x="5000" y="7624"/>
                  </a:lnTo>
                  <a:lnTo>
                    <a:pt x="1912" y="10000"/>
                  </a:lnTo>
                  <a:lnTo>
                    <a:pt x="3088" y="6188"/>
                  </a:lnTo>
                  <a:lnTo>
                    <a:pt x="0" y="3812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8" name="AutoShape 21"/>
            <p:cNvSpPr>
              <a:spLocks noChangeArrowheads="1"/>
            </p:cNvSpPr>
            <p:nvPr/>
          </p:nvSpPr>
          <p:spPr bwMode="auto">
            <a:xfrm>
              <a:off x="1680" y="3246"/>
              <a:ext cx="136" cy="202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3812"/>
                  </a:moveTo>
                  <a:lnTo>
                    <a:pt x="3824" y="3812"/>
                  </a:lnTo>
                  <a:lnTo>
                    <a:pt x="5000" y="0"/>
                  </a:lnTo>
                  <a:lnTo>
                    <a:pt x="6176" y="3812"/>
                  </a:lnTo>
                  <a:lnTo>
                    <a:pt x="10000" y="3812"/>
                  </a:lnTo>
                  <a:lnTo>
                    <a:pt x="6912" y="6188"/>
                  </a:lnTo>
                  <a:lnTo>
                    <a:pt x="8088" y="10000"/>
                  </a:lnTo>
                  <a:lnTo>
                    <a:pt x="5000" y="7624"/>
                  </a:lnTo>
                  <a:lnTo>
                    <a:pt x="1912" y="10000"/>
                  </a:lnTo>
                  <a:lnTo>
                    <a:pt x="3088" y="6188"/>
                  </a:lnTo>
                  <a:lnTo>
                    <a:pt x="0" y="3812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9" name="AutoShape 22"/>
            <p:cNvSpPr>
              <a:spLocks noChangeArrowheads="1"/>
            </p:cNvSpPr>
            <p:nvPr/>
          </p:nvSpPr>
          <p:spPr bwMode="auto">
            <a:xfrm>
              <a:off x="2623" y="1338"/>
              <a:ext cx="136" cy="202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3812"/>
                  </a:moveTo>
                  <a:lnTo>
                    <a:pt x="3824" y="3812"/>
                  </a:lnTo>
                  <a:lnTo>
                    <a:pt x="5000" y="0"/>
                  </a:lnTo>
                  <a:lnTo>
                    <a:pt x="6176" y="3812"/>
                  </a:lnTo>
                  <a:lnTo>
                    <a:pt x="10000" y="3812"/>
                  </a:lnTo>
                  <a:lnTo>
                    <a:pt x="6912" y="6188"/>
                  </a:lnTo>
                  <a:lnTo>
                    <a:pt x="8088" y="10000"/>
                  </a:lnTo>
                  <a:lnTo>
                    <a:pt x="5000" y="7624"/>
                  </a:lnTo>
                  <a:lnTo>
                    <a:pt x="1912" y="10000"/>
                  </a:lnTo>
                  <a:lnTo>
                    <a:pt x="3088" y="6188"/>
                  </a:lnTo>
                  <a:lnTo>
                    <a:pt x="0" y="3812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0" name="AutoShape 23"/>
            <p:cNvSpPr>
              <a:spLocks noChangeArrowheads="1"/>
            </p:cNvSpPr>
            <p:nvPr/>
          </p:nvSpPr>
          <p:spPr bwMode="auto">
            <a:xfrm>
              <a:off x="3284" y="3439"/>
              <a:ext cx="127" cy="202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3812"/>
                  </a:moveTo>
                  <a:lnTo>
                    <a:pt x="3858" y="3812"/>
                  </a:lnTo>
                  <a:lnTo>
                    <a:pt x="5039" y="0"/>
                  </a:lnTo>
                  <a:lnTo>
                    <a:pt x="6142" y="3812"/>
                  </a:lnTo>
                  <a:lnTo>
                    <a:pt x="10000" y="3812"/>
                  </a:lnTo>
                  <a:lnTo>
                    <a:pt x="6929" y="6188"/>
                  </a:lnTo>
                  <a:lnTo>
                    <a:pt x="8110" y="10000"/>
                  </a:lnTo>
                  <a:lnTo>
                    <a:pt x="5039" y="7624"/>
                  </a:lnTo>
                  <a:lnTo>
                    <a:pt x="1890" y="10000"/>
                  </a:lnTo>
                  <a:lnTo>
                    <a:pt x="3071" y="6188"/>
                  </a:lnTo>
                  <a:lnTo>
                    <a:pt x="0" y="3812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1" name="Oval 24"/>
            <p:cNvSpPr>
              <a:spLocks noChangeArrowheads="1"/>
            </p:cNvSpPr>
            <p:nvPr/>
          </p:nvSpPr>
          <p:spPr bwMode="auto">
            <a:xfrm>
              <a:off x="3297" y="2938"/>
              <a:ext cx="4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2" name="Oval 25"/>
            <p:cNvSpPr>
              <a:spLocks noChangeArrowheads="1"/>
            </p:cNvSpPr>
            <p:nvPr/>
          </p:nvSpPr>
          <p:spPr bwMode="auto">
            <a:xfrm>
              <a:off x="2674" y="1265"/>
              <a:ext cx="4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3" name="Oval 26"/>
            <p:cNvSpPr>
              <a:spLocks noChangeArrowheads="1"/>
            </p:cNvSpPr>
            <p:nvPr/>
          </p:nvSpPr>
          <p:spPr bwMode="auto">
            <a:xfrm>
              <a:off x="3324" y="3388"/>
              <a:ext cx="4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4" name="Rectangle 27"/>
            <p:cNvSpPr>
              <a:spLocks noChangeArrowheads="1"/>
            </p:cNvSpPr>
            <p:nvPr/>
          </p:nvSpPr>
          <p:spPr bwMode="auto">
            <a:xfrm>
              <a:off x="1960" y="2623"/>
              <a:ext cx="268" cy="1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5" name="Oval 28"/>
            <p:cNvSpPr>
              <a:spLocks noChangeArrowheads="1"/>
            </p:cNvSpPr>
            <p:nvPr/>
          </p:nvSpPr>
          <p:spPr bwMode="auto">
            <a:xfrm>
              <a:off x="2158" y="2719"/>
              <a:ext cx="40" cy="5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6" name="Rectangle 29"/>
            <p:cNvSpPr>
              <a:spLocks noChangeArrowheads="1"/>
            </p:cNvSpPr>
            <p:nvPr/>
          </p:nvSpPr>
          <p:spPr bwMode="auto">
            <a:xfrm>
              <a:off x="2242" y="2485"/>
              <a:ext cx="22" cy="2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7" name="Rectangle 30"/>
            <p:cNvSpPr>
              <a:spLocks noChangeArrowheads="1"/>
            </p:cNvSpPr>
            <p:nvPr/>
          </p:nvSpPr>
          <p:spPr bwMode="auto">
            <a:xfrm>
              <a:off x="2242" y="2713"/>
              <a:ext cx="112" cy="2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8" name="Rectangle 31"/>
            <p:cNvSpPr>
              <a:spLocks noChangeArrowheads="1"/>
            </p:cNvSpPr>
            <p:nvPr/>
          </p:nvSpPr>
          <p:spPr bwMode="auto">
            <a:xfrm>
              <a:off x="3294" y="1086"/>
              <a:ext cx="268" cy="1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9" name="Rectangle 32"/>
            <p:cNvSpPr>
              <a:spLocks noChangeArrowheads="1"/>
            </p:cNvSpPr>
            <p:nvPr/>
          </p:nvSpPr>
          <p:spPr bwMode="auto">
            <a:xfrm>
              <a:off x="3576" y="948"/>
              <a:ext cx="22" cy="2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0" name="AutoShape 33"/>
            <p:cNvSpPr>
              <a:spLocks noChangeArrowheads="1"/>
            </p:cNvSpPr>
            <p:nvPr/>
          </p:nvSpPr>
          <p:spPr bwMode="auto">
            <a:xfrm>
              <a:off x="3336" y="918"/>
              <a:ext cx="136" cy="202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3812"/>
                  </a:moveTo>
                  <a:lnTo>
                    <a:pt x="3824" y="3812"/>
                  </a:lnTo>
                  <a:lnTo>
                    <a:pt x="5000" y="0"/>
                  </a:lnTo>
                  <a:lnTo>
                    <a:pt x="6176" y="3812"/>
                  </a:lnTo>
                  <a:lnTo>
                    <a:pt x="10000" y="3812"/>
                  </a:lnTo>
                  <a:lnTo>
                    <a:pt x="6912" y="6188"/>
                  </a:lnTo>
                  <a:lnTo>
                    <a:pt x="8088" y="10000"/>
                  </a:lnTo>
                  <a:lnTo>
                    <a:pt x="5000" y="7624"/>
                  </a:lnTo>
                  <a:lnTo>
                    <a:pt x="1912" y="10000"/>
                  </a:lnTo>
                  <a:lnTo>
                    <a:pt x="3088" y="6188"/>
                  </a:lnTo>
                  <a:lnTo>
                    <a:pt x="0" y="3812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1" name="Oval 34"/>
            <p:cNvSpPr>
              <a:spLocks noChangeArrowheads="1"/>
            </p:cNvSpPr>
            <p:nvPr/>
          </p:nvSpPr>
          <p:spPr bwMode="auto">
            <a:xfrm>
              <a:off x="3378" y="864"/>
              <a:ext cx="4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2" name="Oval 35"/>
            <p:cNvSpPr>
              <a:spLocks noChangeArrowheads="1"/>
            </p:cNvSpPr>
            <p:nvPr/>
          </p:nvSpPr>
          <p:spPr bwMode="auto">
            <a:xfrm>
              <a:off x="3492" y="1176"/>
              <a:ext cx="40" cy="5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3" name="Oval 36"/>
            <p:cNvSpPr>
              <a:spLocks noChangeArrowheads="1"/>
            </p:cNvSpPr>
            <p:nvPr/>
          </p:nvSpPr>
          <p:spPr bwMode="auto">
            <a:xfrm>
              <a:off x="3306" y="1182"/>
              <a:ext cx="40" cy="5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4" name="Rectangle 37"/>
            <p:cNvSpPr>
              <a:spLocks noChangeArrowheads="1"/>
            </p:cNvSpPr>
            <p:nvPr/>
          </p:nvSpPr>
          <p:spPr bwMode="auto">
            <a:xfrm>
              <a:off x="2081" y="2998"/>
              <a:ext cx="112" cy="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5" name="Rectangle 38"/>
            <p:cNvSpPr>
              <a:spLocks noChangeArrowheads="1"/>
            </p:cNvSpPr>
            <p:nvPr/>
          </p:nvSpPr>
          <p:spPr bwMode="auto">
            <a:xfrm>
              <a:off x="2039" y="3124"/>
              <a:ext cx="112" cy="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6" name="Rectangle 39"/>
            <p:cNvSpPr>
              <a:spLocks noChangeArrowheads="1"/>
            </p:cNvSpPr>
            <p:nvPr/>
          </p:nvSpPr>
          <p:spPr bwMode="auto">
            <a:xfrm>
              <a:off x="3768" y="3211"/>
              <a:ext cx="112" cy="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7" name="Rectangle 40"/>
            <p:cNvSpPr>
              <a:spLocks noChangeArrowheads="1"/>
            </p:cNvSpPr>
            <p:nvPr/>
          </p:nvSpPr>
          <p:spPr bwMode="auto">
            <a:xfrm>
              <a:off x="2835" y="2992"/>
              <a:ext cx="112" cy="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8" name="Rectangle 41"/>
            <p:cNvSpPr>
              <a:spLocks noChangeArrowheads="1"/>
            </p:cNvSpPr>
            <p:nvPr/>
          </p:nvSpPr>
          <p:spPr bwMode="auto">
            <a:xfrm>
              <a:off x="3111" y="2992"/>
              <a:ext cx="112" cy="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9" name="Rectangle 42"/>
            <p:cNvSpPr>
              <a:spLocks noChangeArrowheads="1"/>
            </p:cNvSpPr>
            <p:nvPr/>
          </p:nvSpPr>
          <p:spPr bwMode="auto">
            <a:xfrm>
              <a:off x="2973" y="2992"/>
              <a:ext cx="112" cy="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0" name="Rectangle 43"/>
            <p:cNvSpPr>
              <a:spLocks noChangeArrowheads="1"/>
            </p:cNvSpPr>
            <p:nvPr/>
          </p:nvSpPr>
          <p:spPr bwMode="auto">
            <a:xfrm>
              <a:off x="2859" y="1489"/>
              <a:ext cx="112" cy="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1" name="Rectangle 44"/>
            <p:cNvSpPr>
              <a:spLocks noChangeArrowheads="1"/>
            </p:cNvSpPr>
            <p:nvPr/>
          </p:nvSpPr>
          <p:spPr bwMode="auto">
            <a:xfrm>
              <a:off x="3037" y="1496"/>
              <a:ext cx="112" cy="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2" name="Rectangle 45"/>
            <p:cNvSpPr>
              <a:spLocks noChangeArrowheads="1"/>
            </p:cNvSpPr>
            <p:nvPr/>
          </p:nvSpPr>
          <p:spPr bwMode="auto">
            <a:xfrm>
              <a:off x="3587" y="3209"/>
              <a:ext cx="112" cy="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3" name="Rectangle 46"/>
            <p:cNvSpPr>
              <a:spLocks noChangeArrowheads="1"/>
            </p:cNvSpPr>
            <p:nvPr/>
          </p:nvSpPr>
          <p:spPr bwMode="auto">
            <a:xfrm>
              <a:off x="3683" y="3331"/>
              <a:ext cx="112" cy="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4" name="Rectangle 47"/>
            <p:cNvSpPr>
              <a:spLocks noChangeArrowheads="1"/>
            </p:cNvSpPr>
            <p:nvPr/>
          </p:nvSpPr>
          <p:spPr bwMode="auto">
            <a:xfrm>
              <a:off x="1869" y="3253"/>
              <a:ext cx="430" cy="220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rgbClr val="33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5" name="Rectangle 48"/>
            <p:cNvSpPr>
              <a:spLocks noChangeArrowheads="1"/>
            </p:cNvSpPr>
            <p:nvPr/>
          </p:nvSpPr>
          <p:spPr bwMode="auto">
            <a:xfrm>
              <a:off x="2091" y="3247"/>
              <a:ext cx="5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6" name="Rectangle 49"/>
            <p:cNvSpPr>
              <a:spLocks noChangeArrowheads="1"/>
            </p:cNvSpPr>
            <p:nvPr/>
          </p:nvSpPr>
          <p:spPr bwMode="auto">
            <a:xfrm>
              <a:off x="3119" y="2700"/>
              <a:ext cx="172" cy="1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7" name="Rectangle 50"/>
            <p:cNvSpPr>
              <a:spLocks noChangeArrowheads="1"/>
            </p:cNvSpPr>
            <p:nvPr/>
          </p:nvSpPr>
          <p:spPr bwMode="auto">
            <a:xfrm>
              <a:off x="3155" y="2724"/>
              <a:ext cx="106" cy="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8" name="Rectangle 51"/>
            <p:cNvSpPr>
              <a:spLocks noChangeArrowheads="1"/>
            </p:cNvSpPr>
            <p:nvPr/>
          </p:nvSpPr>
          <p:spPr bwMode="auto">
            <a:xfrm>
              <a:off x="3305" y="2784"/>
              <a:ext cx="76" cy="6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9" name="Rectangle 52"/>
            <p:cNvSpPr>
              <a:spLocks noChangeArrowheads="1"/>
            </p:cNvSpPr>
            <p:nvPr/>
          </p:nvSpPr>
          <p:spPr bwMode="auto">
            <a:xfrm>
              <a:off x="3447" y="3395"/>
              <a:ext cx="172" cy="1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00" name="Rectangle 53"/>
            <p:cNvSpPr>
              <a:spLocks noChangeArrowheads="1"/>
            </p:cNvSpPr>
            <p:nvPr/>
          </p:nvSpPr>
          <p:spPr bwMode="auto">
            <a:xfrm>
              <a:off x="3483" y="3419"/>
              <a:ext cx="106" cy="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01" name="Rectangle 54"/>
            <p:cNvSpPr>
              <a:spLocks noChangeArrowheads="1"/>
            </p:cNvSpPr>
            <p:nvPr/>
          </p:nvSpPr>
          <p:spPr bwMode="auto">
            <a:xfrm>
              <a:off x="3633" y="3479"/>
              <a:ext cx="76" cy="6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02" name="Rectangle 55"/>
            <p:cNvSpPr>
              <a:spLocks noChangeArrowheads="1"/>
            </p:cNvSpPr>
            <p:nvPr/>
          </p:nvSpPr>
          <p:spPr bwMode="auto">
            <a:xfrm>
              <a:off x="3196" y="1878"/>
              <a:ext cx="268" cy="1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03" name="Rectangle 56"/>
            <p:cNvSpPr>
              <a:spLocks noChangeArrowheads="1"/>
            </p:cNvSpPr>
            <p:nvPr/>
          </p:nvSpPr>
          <p:spPr bwMode="auto">
            <a:xfrm>
              <a:off x="3478" y="1740"/>
              <a:ext cx="22" cy="2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04" name="Rectangle 57"/>
            <p:cNvSpPr>
              <a:spLocks noChangeArrowheads="1"/>
            </p:cNvSpPr>
            <p:nvPr/>
          </p:nvSpPr>
          <p:spPr bwMode="auto">
            <a:xfrm>
              <a:off x="3478" y="1968"/>
              <a:ext cx="112" cy="2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05" name="Oval 58"/>
            <p:cNvSpPr>
              <a:spLocks noChangeArrowheads="1"/>
            </p:cNvSpPr>
            <p:nvPr/>
          </p:nvSpPr>
          <p:spPr bwMode="auto">
            <a:xfrm>
              <a:off x="3394" y="1968"/>
              <a:ext cx="40" cy="5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06" name="Oval 59"/>
            <p:cNvSpPr>
              <a:spLocks noChangeArrowheads="1"/>
            </p:cNvSpPr>
            <p:nvPr/>
          </p:nvSpPr>
          <p:spPr bwMode="auto">
            <a:xfrm>
              <a:off x="3208" y="1974"/>
              <a:ext cx="40" cy="5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07" name="AutoShape 60"/>
            <p:cNvSpPr>
              <a:spLocks noChangeArrowheads="1"/>
            </p:cNvSpPr>
            <p:nvPr/>
          </p:nvSpPr>
          <p:spPr bwMode="auto">
            <a:xfrm>
              <a:off x="3256" y="1710"/>
              <a:ext cx="136" cy="202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3812"/>
                  </a:moveTo>
                  <a:lnTo>
                    <a:pt x="3824" y="3812"/>
                  </a:lnTo>
                  <a:lnTo>
                    <a:pt x="5000" y="0"/>
                  </a:lnTo>
                  <a:lnTo>
                    <a:pt x="6176" y="3812"/>
                  </a:lnTo>
                  <a:lnTo>
                    <a:pt x="10000" y="3812"/>
                  </a:lnTo>
                  <a:lnTo>
                    <a:pt x="6912" y="6188"/>
                  </a:lnTo>
                  <a:lnTo>
                    <a:pt x="8088" y="10000"/>
                  </a:lnTo>
                  <a:lnTo>
                    <a:pt x="5000" y="7624"/>
                  </a:lnTo>
                  <a:lnTo>
                    <a:pt x="1912" y="10000"/>
                  </a:lnTo>
                  <a:lnTo>
                    <a:pt x="3088" y="6188"/>
                  </a:lnTo>
                  <a:lnTo>
                    <a:pt x="0" y="3812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08" name="Oval 61"/>
            <p:cNvSpPr>
              <a:spLocks noChangeArrowheads="1"/>
            </p:cNvSpPr>
            <p:nvPr/>
          </p:nvSpPr>
          <p:spPr bwMode="auto">
            <a:xfrm>
              <a:off x="3298" y="1644"/>
              <a:ext cx="4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09" name="Freeform 62"/>
            <p:cNvSpPr>
              <a:spLocks/>
            </p:cNvSpPr>
            <p:nvPr/>
          </p:nvSpPr>
          <p:spPr bwMode="auto">
            <a:xfrm>
              <a:off x="2760" y="885"/>
              <a:ext cx="383" cy="392"/>
            </a:xfrm>
            <a:custGeom>
              <a:avLst/>
              <a:gdLst>
                <a:gd name="T0" fmla="*/ 382 w 383"/>
                <a:gd name="T1" fmla="*/ 391 h 392"/>
                <a:gd name="T2" fmla="*/ 0 w 383"/>
                <a:gd name="T3" fmla="*/ 391 h 392"/>
                <a:gd name="T4" fmla="*/ 0 w 383"/>
                <a:gd name="T5" fmla="*/ 0 h 392"/>
                <a:gd name="T6" fmla="*/ 382 w 383"/>
                <a:gd name="T7" fmla="*/ 0 h 392"/>
                <a:gd name="T8" fmla="*/ 382 w 383"/>
                <a:gd name="T9" fmla="*/ 119 h 392"/>
                <a:gd name="T10" fmla="*/ 191 w 383"/>
                <a:gd name="T11" fmla="*/ 119 h 392"/>
                <a:gd name="T12" fmla="*/ 191 w 383"/>
                <a:gd name="T13" fmla="*/ 200 h 392"/>
                <a:gd name="T14" fmla="*/ 191 w 383"/>
                <a:gd name="T15" fmla="*/ 237 h 392"/>
                <a:gd name="T16" fmla="*/ 382 w 383"/>
                <a:gd name="T17" fmla="*/ 237 h 392"/>
                <a:gd name="T18" fmla="*/ 382 w 383"/>
                <a:gd name="T19" fmla="*/ 391 h 3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3"/>
                <a:gd name="T31" fmla="*/ 0 h 392"/>
                <a:gd name="T32" fmla="*/ 383 w 383"/>
                <a:gd name="T33" fmla="*/ 392 h 3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3" h="392">
                  <a:moveTo>
                    <a:pt x="382" y="391"/>
                  </a:moveTo>
                  <a:lnTo>
                    <a:pt x="0" y="391"/>
                  </a:lnTo>
                  <a:lnTo>
                    <a:pt x="0" y="0"/>
                  </a:lnTo>
                  <a:lnTo>
                    <a:pt x="382" y="0"/>
                  </a:lnTo>
                  <a:lnTo>
                    <a:pt x="382" y="119"/>
                  </a:lnTo>
                  <a:lnTo>
                    <a:pt x="191" y="119"/>
                  </a:lnTo>
                  <a:lnTo>
                    <a:pt x="191" y="200"/>
                  </a:lnTo>
                  <a:lnTo>
                    <a:pt x="191" y="237"/>
                  </a:lnTo>
                  <a:lnTo>
                    <a:pt x="382" y="237"/>
                  </a:lnTo>
                  <a:lnTo>
                    <a:pt x="382" y="391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0" name="Line 63"/>
            <p:cNvSpPr>
              <a:spLocks noChangeShapeType="1"/>
            </p:cNvSpPr>
            <p:nvPr/>
          </p:nvSpPr>
          <p:spPr bwMode="auto">
            <a:xfrm>
              <a:off x="3051" y="1004"/>
              <a:ext cx="0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1" name="Line 64"/>
            <p:cNvSpPr>
              <a:spLocks noChangeShapeType="1"/>
            </p:cNvSpPr>
            <p:nvPr/>
          </p:nvSpPr>
          <p:spPr bwMode="auto">
            <a:xfrm flipH="1">
              <a:off x="2330" y="3351"/>
              <a:ext cx="2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2" name="Line 65"/>
            <p:cNvSpPr>
              <a:spLocks noChangeShapeType="1"/>
            </p:cNvSpPr>
            <p:nvPr/>
          </p:nvSpPr>
          <p:spPr bwMode="auto">
            <a:xfrm flipH="1">
              <a:off x="2578" y="2916"/>
              <a:ext cx="175" cy="4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3" name="Line 66"/>
            <p:cNvSpPr>
              <a:spLocks noChangeShapeType="1"/>
            </p:cNvSpPr>
            <p:nvPr/>
          </p:nvSpPr>
          <p:spPr bwMode="auto">
            <a:xfrm>
              <a:off x="2747" y="291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4" name="Line 67"/>
            <p:cNvSpPr>
              <a:spLocks noChangeShapeType="1"/>
            </p:cNvSpPr>
            <p:nvPr/>
          </p:nvSpPr>
          <p:spPr bwMode="auto">
            <a:xfrm flipH="1">
              <a:off x="2710" y="2826"/>
              <a:ext cx="3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5" name="Line 68"/>
            <p:cNvSpPr>
              <a:spLocks noChangeShapeType="1"/>
            </p:cNvSpPr>
            <p:nvPr/>
          </p:nvSpPr>
          <p:spPr bwMode="auto">
            <a:xfrm flipH="1">
              <a:off x="3487" y="2881"/>
              <a:ext cx="182" cy="4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6" name="Line 69"/>
            <p:cNvSpPr>
              <a:spLocks noChangeShapeType="1"/>
            </p:cNvSpPr>
            <p:nvPr/>
          </p:nvSpPr>
          <p:spPr bwMode="auto">
            <a:xfrm>
              <a:off x="3742" y="3505"/>
              <a:ext cx="2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17" name="Rectangle 70"/>
            <p:cNvSpPr>
              <a:spLocks noChangeArrowheads="1"/>
            </p:cNvSpPr>
            <p:nvPr/>
          </p:nvSpPr>
          <p:spPr bwMode="auto">
            <a:xfrm>
              <a:off x="1809" y="1853"/>
              <a:ext cx="808" cy="520"/>
            </a:xfrm>
            <a:prstGeom prst="rect">
              <a:avLst/>
            </a:prstGeom>
            <a:pattFill prst="smGrid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18" name="AutoShape 71"/>
            <p:cNvSpPr>
              <a:spLocks noChangeArrowheads="1"/>
            </p:cNvSpPr>
            <p:nvPr/>
          </p:nvSpPr>
          <p:spPr bwMode="auto">
            <a:xfrm>
              <a:off x="1807" y="1652"/>
              <a:ext cx="1075" cy="189"/>
            </a:xfrm>
            <a:prstGeom prst="parallelogram">
              <a:avLst>
                <a:gd name="adj" fmla="val 141906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19" name="Line 72"/>
            <p:cNvSpPr>
              <a:spLocks noChangeShapeType="1"/>
            </p:cNvSpPr>
            <p:nvPr/>
          </p:nvSpPr>
          <p:spPr bwMode="auto">
            <a:xfrm flipH="1">
              <a:off x="3477" y="2881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0" name="Line 73"/>
            <p:cNvSpPr>
              <a:spLocks noChangeShapeType="1"/>
            </p:cNvSpPr>
            <p:nvPr/>
          </p:nvSpPr>
          <p:spPr bwMode="auto">
            <a:xfrm flipV="1">
              <a:off x="3385" y="1246"/>
              <a:ext cx="521" cy="13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1" name="Line 74"/>
            <p:cNvSpPr>
              <a:spLocks noChangeShapeType="1"/>
            </p:cNvSpPr>
            <p:nvPr/>
          </p:nvSpPr>
          <p:spPr bwMode="auto">
            <a:xfrm flipH="1">
              <a:off x="3717" y="1249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2" name="Line 75"/>
            <p:cNvSpPr>
              <a:spLocks noChangeShapeType="1"/>
            </p:cNvSpPr>
            <p:nvPr/>
          </p:nvSpPr>
          <p:spPr bwMode="auto">
            <a:xfrm flipH="1">
              <a:off x="1894" y="2777"/>
              <a:ext cx="198" cy="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3" name="Line 76"/>
            <p:cNvSpPr>
              <a:spLocks noChangeShapeType="1"/>
            </p:cNvSpPr>
            <p:nvPr/>
          </p:nvSpPr>
          <p:spPr bwMode="auto">
            <a:xfrm flipV="1">
              <a:off x="2695" y="1409"/>
              <a:ext cx="570" cy="1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24" name="Line 77"/>
            <p:cNvSpPr>
              <a:spLocks noChangeShapeType="1"/>
            </p:cNvSpPr>
            <p:nvPr/>
          </p:nvSpPr>
          <p:spPr bwMode="auto">
            <a:xfrm flipH="1">
              <a:off x="2928" y="1392"/>
              <a:ext cx="3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107950" y="71414"/>
            <a:ext cx="8928100" cy="620736"/>
          </a:xfrm>
          <a:prstGeom prst="rect">
            <a:avLst/>
          </a:pr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0" kern="0" dirty="0">
                <a:solidFill>
                  <a:sysClr val="window" lastClr="FFFFFF"/>
                </a:solidFill>
                <a:latin typeface="Arial" pitchFamily="34" charset="0"/>
              </a:rPr>
              <a:t>Nouvelle usine: Conception des nouveaux systèmes de production avec CashInFlux </a:t>
            </a:r>
          </a:p>
        </p:txBody>
      </p:sp>
      <p:sp>
        <p:nvSpPr>
          <p:cNvPr id="78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03256" y="6597352"/>
            <a:ext cx="514400" cy="260648"/>
          </a:xfrm>
        </p:spPr>
        <p:txBody>
          <a:bodyPr/>
          <a:lstStyle/>
          <a:p>
            <a:pPr algn="r"/>
            <a:fld id="{CF4668DC-857F-487D-BFFA-8C0CA5037977}" type="slidenum">
              <a:rPr lang="en-US" sz="1000" b="0" smtClean="0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en-US" sz="1000" b="0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6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7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7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7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7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7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7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7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7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7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72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72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7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7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7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7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37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7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7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37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37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72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72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372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372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372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372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372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372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3722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6" dur="5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animBg="1"/>
      <p:bldP spid="137223" grpId="0" uiExpand="1" build="p" autoUpdateAnimBg="0"/>
      <p:bldP spid="137224" grpId="0" uiExpand="1" build="p" autoUpdateAnimBg="0"/>
      <p:bldP spid="137225" grpId="0" animBg="1"/>
      <p:bldP spid="137226" grpId="0" autoUpdateAnimBg="0"/>
    </p:bldLst>
  </p:timing>
</p:sld>
</file>

<file path=ppt/theme/theme1.xml><?xml version="1.0" encoding="utf-8"?>
<a:theme xmlns:a="http://schemas.openxmlformats.org/drawingml/2006/main" name="1_Modèle par défaut">
  <a:themeElements>
    <a:clrScheme name="Custom 10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70C0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9407</TotalTime>
  <Words>567</Words>
  <Application>Microsoft Macintosh PowerPoint</Application>
  <PresentationFormat>Affichage à l'écran (4:3)</PresentationFormat>
  <Paragraphs>100</Paragraphs>
  <Slides>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3" baseType="lpstr">
      <vt:lpstr>Arial Unicode MS</vt:lpstr>
      <vt:lpstr>ＭＳ Ｐゴシック</vt:lpstr>
      <vt:lpstr>Arial</vt:lpstr>
      <vt:lpstr>Calibri</vt:lpstr>
      <vt:lpstr>Monotype Sorts</vt:lpstr>
      <vt:lpstr>Times New Roman</vt:lpstr>
      <vt:lpstr>Wingdings</vt:lpstr>
      <vt:lpstr>1_Modèle par défaut</vt:lpstr>
      <vt:lpstr>Thème Office</vt:lpstr>
      <vt:lpstr>1_Thème Office</vt:lpstr>
      <vt:lpstr>ClipArt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CashInFlux</dc:title>
  <dc:creator>jf chipot</dc:creator>
  <cp:lastModifiedBy>Microsoft Office User</cp:lastModifiedBy>
  <cp:revision>921</cp:revision>
  <cp:lastPrinted>2013-02-05T14:20:28Z</cp:lastPrinted>
  <dcterms:created xsi:type="dcterms:W3CDTF">2000-03-24T17:46:02Z</dcterms:created>
  <dcterms:modified xsi:type="dcterms:W3CDTF">2019-02-24T12:25:29Z</dcterms:modified>
</cp:coreProperties>
</file>