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  <p:sldMasterId id="2147483696" r:id="rId2"/>
    <p:sldMasterId id="2147483708" r:id="rId3"/>
  </p:sldMasterIdLst>
  <p:notesMasterIdLst>
    <p:notesMasterId r:id="rId5"/>
  </p:notesMasterIdLst>
  <p:handoutMasterIdLst>
    <p:handoutMasterId r:id="rId6"/>
  </p:handoutMasterIdLst>
  <p:sldIdLst>
    <p:sldId id="391" r:id="rId4"/>
  </p:sldIdLst>
  <p:sldSz cx="9144000" cy="6858000" type="screen4x3"/>
  <p:notesSz cx="6854825" cy="97504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482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orient="horz" pos="1298">
          <p15:clr>
            <a:srgbClr val="A4A3A4"/>
          </p15:clr>
        </p15:guide>
        <p15:guide id="7" orient="horz" pos="2750">
          <p15:clr>
            <a:srgbClr val="A4A3A4"/>
          </p15:clr>
        </p15:guide>
        <p15:guide id="8" orient="horz" pos="1797">
          <p15:clr>
            <a:srgbClr val="A4A3A4"/>
          </p15:clr>
        </p15:guide>
        <p15:guide id="9" pos="3470">
          <p15:clr>
            <a:srgbClr val="A4A3A4"/>
          </p15:clr>
        </p15:guide>
        <p15:guide id="10" pos="295">
          <p15:clr>
            <a:srgbClr val="A4A3A4"/>
          </p15:clr>
        </p15:guide>
        <p15:guide id="11" pos="113">
          <p15:clr>
            <a:srgbClr val="A4A3A4"/>
          </p15:clr>
        </p15:guide>
        <p15:guide id="12" pos="1202">
          <p15:clr>
            <a:srgbClr val="A4A3A4"/>
          </p15:clr>
        </p15:guide>
        <p15:guide id="13" pos="2971">
          <p15:clr>
            <a:srgbClr val="A4A3A4"/>
          </p15:clr>
        </p15:guide>
        <p15:guide id="14" pos="839">
          <p15:clr>
            <a:srgbClr val="A4A3A4"/>
          </p15:clr>
        </p15:guide>
        <p15:guide id="15" pos="5556">
          <p15:clr>
            <a:srgbClr val="A4A3A4"/>
          </p15:clr>
        </p15:guide>
        <p15:guide id="16" pos="50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00CC99"/>
    <a:srgbClr val="FFBE86"/>
    <a:srgbClr val="47FFCF"/>
    <a:srgbClr val="DDDDDD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478" autoAdjust="0"/>
    <p:restoredTop sz="50000" autoAdjust="0"/>
  </p:normalViewPr>
  <p:slideViewPr>
    <p:cSldViewPr>
      <p:cViewPr varScale="1">
        <p:scale>
          <a:sx n="63" d="100"/>
          <a:sy n="63" d="100"/>
        </p:scale>
        <p:origin x="856" y="168"/>
      </p:cViewPr>
      <p:guideLst>
        <p:guide orient="horz" pos="73"/>
        <p:guide orient="horz" pos="3929"/>
        <p:guide orient="horz" pos="482"/>
        <p:guide orient="horz" pos="572"/>
        <p:guide orient="horz" pos="2387"/>
        <p:guide orient="horz" pos="1298"/>
        <p:guide orient="horz" pos="2750"/>
        <p:guide orient="horz" pos="1797"/>
        <p:guide pos="3470"/>
        <p:guide pos="295"/>
        <p:guide pos="113"/>
        <p:guide pos="1202"/>
        <p:guide pos="2971"/>
        <p:guide pos="839"/>
        <p:guide pos="5556"/>
        <p:guide pos="5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0163" y="9525"/>
            <a:ext cx="299878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9525"/>
            <a:ext cx="299878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0163" y="9290050"/>
            <a:ext cx="299878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0050"/>
            <a:ext cx="299878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pPr>
              <a:defRPr/>
            </a:pPr>
            <a:fld id="{8171524B-E331-4BE6-8C7D-716F06460E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62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733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-1588"/>
            <a:ext cx="29733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39775"/>
            <a:ext cx="4852987" cy="3640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60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263063"/>
            <a:ext cx="297338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b="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63063"/>
            <a:ext cx="297338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b="0" i="1"/>
            </a:lvl1pPr>
          </a:lstStyle>
          <a:p>
            <a:pPr>
              <a:defRPr/>
            </a:pPr>
            <a:fld id="{1955A3C8-101B-4E00-83D1-C5C5E1B85B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587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3188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39775"/>
            <a:ext cx="4852987" cy="3640138"/>
          </a:xfrm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>
              <a:ea typeface="ＭＳ Ｐゴシック" charset="-128"/>
            </a:endParaRPr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D3EAE-8B5A-4459-87C4-9F860215F43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DCA2-69C5-4615-8166-978852DA6599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3256" y="6597352"/>
            <a:ext cx="514400" cy="26064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1456" y="142852"/>
            <a:ext cx="1409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CB109-F612-495A-98B9-F83385F076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A44C9-3F3C-45EA-AB2E-13B187C32D4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2" y="2286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93834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2BF5-BC12-4531-88F6-1668242FB04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impl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 userDrawn="1"/>
        </p:nvSpPr>
        <p:spPr bwMode="auto">
          <a:xfrm rot="10800000">
            <a:off x="0" y="6429375"/>
            <a:ext cx="1143000" cy="46038"/>
          </a:xfrm>
          <a:prstGeom prst="rect">
            <a:avLst/>
          </a:prstGeom>
          <a:gradFill rotWithShape="0">
            <a:gsLst>
              <a:gs pos="0">
                <a:schemeClr val="accent6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fr-FR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000" y="500050"/>
            <a:ext cx="6120000" cy="500058"/>
          </a:xfrm>
        </p:spPr>
        <p:txBody>
          <a:bodyPr>
            <a:normAutofit/>
          </a:bodyPr>
          <a:lstStyle>
            <a:lvl1pPr>
              <a:defRPr sz="2000" b="1">
                <a:latin typeface="+mn-lt"/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84308" y="1836000"/>
            <a:ext cx="7975385" cy="432000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8"/>
          </p:nvPr>
        </p:nvSpPr>
        <p:spPr>
          <a:xfrm>
            <a:off x="2074985" y="6324600"/>
            <a:ext cx="4994031" cy="45720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r-FR"/>
              <a:t>Nouvelle usine (V.0)</a:t>
            </a:r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half" idx="19"/>
          </p:nvPr>
        </p:nvSpPr>
        <p:spPr>
          <a:xfrm>
            <a:off x="70338" y="6267450"/>
            <a:ext cx="1929912" cy="51435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60E29609-0381-49CE-8D01-796EB187A86D}" type="datetime1">
              <a:rPr lang="fr-FR" smtClean="0"/>
              <a:pPr>
                <a:defRPr/>
              </a:pPr>
              <a:t>20/02/2019</a:t>
            </a:fld>
            <a:endParaRPr lang="fr-FR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20"/>
          </p:nvPr>
        </p:nvSpPr>
        <p:spPr>
          <a:xfrm>
            <a:off x="7315200" y="6267450"/>
            <a:ext cx="1828800" cy="514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FF801-8FDD-40F5-B922-229174724F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Proconsei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ond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 userDrawn="1"/>
        </p:nvSpPr>
        <p:spPr>
          <a:xfrm>
            <a:off x="351692" y="6643688"/>
            <a:ext cx="3758712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800" b="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40, Bd Edgar Quinet - 75014 Paris</a:t>
            </a:r>
            <a:r>
              <a:rPr lang="fr-FR" sz="800" b="0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fr-FR" sz="800" b="0" dirty="0" err="1">
                <a:solidFill>
                  <a:srgbClr val="CC3300"/>
                </a:solidFill>
                <a:latin typeface="Arial" charset="0"/>
              </a:rPr>
              <a:t>proconseil.net</a:t>
            </a:r>
            <a:r>
              <a:rPr lang="fr-FR" sz="800" b="0" dirty="0">
                <a:solidFill>
                  <a:srgbClr val="CC3300"/>
                </a:solidFill>
                <a:latin typeface="Arial" charset="0"/>
              </a:rPr>
              <a:t>   </a:t>
            </a:r>
            <a:r>
              <a:rPr lang="fr-FR" sz="800" b="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Tous droits réservés </a:t>
            </a:r>
          </a:p>
        </p:txBody>
      </p:sp>
      <p:pic>
        <p:nvPicPr>
          <p:cNvPr id="6" name="Image 10" descr="Logo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638" y="357188"/>
            <a:ext cx="92319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ce réservé du contenu 12"/>
          <p:cNvSpPr>
            <a:spLocks noGrp="1"/>
          </p:cNvSpPr>
          <p:nvPr>
            <p:ph sz="quarter" idx="13"/>
          </p:nvPr>
        </p:nvSpPr>
        <p:spPr>
          <a:xfrm>
            <a:off x="4506057" y="1071552"/>
            <a:ext cx="4352223" cy="5000659"/>
          </a:xfrm>
        </p:spPr>
        <p:txBody>
          <a:bodyPr/>
          <a:lstStyle>
            <a:lvl1pPr marL="0" indent="0" algn="ctr">
              <a:buNone/>
              <a:defRPr sz="2400"/>
            </a:lvl1pPr>
            <a:lvl2pPr marL="750888" indent="-342900"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accent3">
                    <a:lumMod val="50000"/>
                  </a:schemeClr>
                </a:solidFill>
              </a:defRPr>
            </a:lvl2pPr>
            <a:lvl3pPr marL="1158875" indent="-342900"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accent3">
                    <a:lumMod val="50000"/>
                  </a:schemeClr>
                </a:solidFill>
              </a:defRPr>
            </a:lvl3pPr>
            <a:lvl4pPr marL="1566863" indent="-342900"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4pPr>
            <a:lvl5pPr marL="1976438" indent="-342900"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44-52D3-43E7-958B-408997497938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5CC-1B2E-4DE4-A21A-FADE4E1F373B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71D4-58E4-42E0-9736-01C99785C3D7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BC98-F14C-416A-A8FF-E55F11E69D3E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4E2-DC73-4052-B7D8-F9557913C878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" y="0"/>
            <a:ext cx="8479367" cy="6173788"/>
            <a:chOff x="0" y="0"/>
            <a:chExt cx="6009" cy="3889"/>
          </a:xfrm>
        </p:grpSpPr>
        <p:sp>
          <p:nvSpPr>
            <p:cNvPr id="3074" name="Freeform 2"/>
            <p:cNvSpPr>
              <a:spLocks/>
            </p:cNvSpPr>
            <p:nvPr/>
          </p:nvSpPr>
          <p:spPr bwMode="ltGray">
            <a:xfrm>
              <a:off x="0" y="0"/>
              <a:ext cx="4346" cy="3889"/>
            </a:xfrm>
            <a:custGeom>
              <a:avLst/>
              <a:gdLst/>
              <a:ahLst/>
              <a:cxnLst>
                <a:cxn ang="0">
                  <a:pos x="4345" y="3418"/>
                </a:cxn>
                <a:cxn ang="0">
                  <a:pos x="514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818" y="3888"/>
                </a:cxn>
                <a:cxn ang="0">
                  <a:pos x="4345" y="3418"/>
                </a:cxn>
              </a:cxnLst>
              <a:rect l="0" t="0" r="r" b="b"/>
              <a:pathLst>
                <a:path w="4346" h="3889">
                  <a:moveTo>
                    <a:pt x="4345" y="3418"/>
                  </a:moveTo>
                  <a:lnTo>
                    <a:pt x="514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818" y="3888"/>
                  </a:lnTo>
                  <a:lnTo>
                    <a:pt x="4345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967" y="0"/>
              <a:ext cx="3819" cy="3223"/>
            </a:xfrm>
            <a:custGeom>
              <a:avLst/>
              <a:gdLst/>
              <a:ahLst/>
              <a:cxnLst>
                <a:cxn ang="0">
                  <a:pos x="416" y="0"/>
                </a:cxn>
                <a:cxn ang="0">
                  <a:pos x="3818" y="3036"/>
                </a:cxn>
                <a:cxn ang="0">
                  <a:pos x="3609" y="3222"/>
                </a:cxn>
                <a:cxn ang="0">
                  <a:pos x="0" y="0"/>
                </a:cxn>
                <a:cxn ang="0">
                  <a:pos x="416" y="0"/>
                </a:cxn>
              </a:cxnLst>
              <a:rect l="0" t="0" r="r" b="b"/>
              <a:pathLst>
                <a:path w="3819" h="3223">
                  <a:moveTo>
                    <a:pt x="416" y="0"/>
                  </a:moveTo>
                  <a:lnTo>
                    <a:pt x="3818" y="3036"/>
                  </a:lnTo>
                  <a:lnTo>
                    <a:pt x="3609" y="3222"/>
                  </a:lnTo>
                  <a:lnTo>
                    <a:pt x="0" y="0"/>
                  </a:lnTo>
                  <a:lnTo>
                    <a:pt x="416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ltGray">
            <a:xfrm>
              <a:off x="2460" y="0"/>
              <a:ext cx="3217" cy="2556"/>
            </a:xfrm>
            <a:custGeom>
              <a:avLst/>
              <a:gdLst/>
              <a:ahLst/>
              <a:cxnLst>
                <a:cxn ang="0">
                  <a:pos x="708" y="0"/>
                </a:cxn>
                <a:cxn ang="0">
                  <a:pos x="3216" y="2238"/>
                </a:cxn>
                <a:cxn ang="0">
                  <a:pos x="2861" y="2555"/>
                </a:cxn>
                <a:cxn ang="0">
                  <a:pos x="0" y="0"/>
                </a:cxn>
                <a:cxn ang="0">
                  <a:pos x="708" y="0"/>
                </a:cxn>
              </a:cxnLst>
              <a:rect l="0" t="0" r="r" b="b"/>
              <a:pathLst>
                <a:path w="3217" h="2556">
                  <a:moveTo>
                    <a:pt x="708" y="0"/>
                  </a:moveTo>
                  <a:lnTo>
                    <a:pt x="3216" y="2238"/>
                  </a:lnTo>
                  <a:lnTo>
                    <a:pt x="2861" y="2555"/>
                  </a:lnTo>
                  <a:lnTo>
                    <a:pt x="0" y="0"/>
                  </a:lnTo>
                  <a:lnTo>
                    <a:pt x="708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3437" y="0"/>
              <a:ext cx="2572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75" y="2120"/>
                </a:cxn>
                <a:cxn ang="0">
                  <a:pos x="2571" y="1945"/>
                </a:cxn>
                <a:cxn ang="0">
                  <a:pos x="391" y="0"/>
                </a:cxn>
                <a:cxn ang="0">
                  <a:pos x="0" y="0"/>
                </a:cxn>
              </a:cxnLst>
              <a:rect l="0" t="0" r="r" b="b"/>
              <a:pathLst>
                <a:path w="2572" h="2121">
                  <a:moveTo>
                    <a:pt x="0" y="0"/>
                  </a:moveTo>
                  <a:lnTo>
                    <a:pt x="2375" y="2120"/>
                  </a:lnTo>
                  <a:lnTo>
                    <a:pt x="2571" y="1945"/>
                  </a:lnTo>
                  <a:lnTo>
                    <a:pt x="391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fr-FR"/>
              <a:t>Cliquez pour modifier le style du sous-titre du masque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708085-A9DF-4DFB-8EDA-F25062E1126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35C9-8C53-431F-982E-2D1331F10CC8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7B13-8E3A-48DD-A9B0-C7DF4C2D6058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A9BD-B5D5-4D83-8301-FDBB00763A4D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8185-4759-4EF8-AA76-C6978B3B4A2C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B2F2-D1C7-4086-B79A-26302F6953B9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F08B0-2465-4E5F-BE8A-E180E71A57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F423F-1AE9-476E-8999-FA8BB36189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2717D-EB66-4FB6-AA42-74BC24F01C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D006-2CC5-40E4-8F87-180254B182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E684-532F-4A7D-858C-16D49797D5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56596-8CC6-43B1-A855-7A538E514F1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81AC-C5C8-4DBF-92CD-11439425EF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D542E-A81E-4ECD-995C-386F9EF3A3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FBD7-5752-46C0-B4A0-4EA4107492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23262-EE17-4FE0-93D5-E5AABB3669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833AE-EC77-4193-9139-E350F0DB51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AFC83-6E8E-4AAC-A5DA-9A58DD6CE2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C9E-2A1C-4160-87DD-3FB11B00F9B0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39944" y="6469887"/>
            <a:ext cx="504056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7B008-5B29-499A-BF2E-EB29E83027D2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68" y="6502122"/>
            <a:ext cx="442392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24E-6FE2-46B5-B051-D9A7A81F2EDB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A37C-3DF8-4DF0-AB35-906984647155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4AC46-434F-4FC7-9DFF-C7BE07D5C3E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E477-7A51-4084-AADB-C15C77EF3446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345-CB4E-4CC8-AB65-E3AC934534A9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F24E-09E4-4075-BD3E-D115DB5959F3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A059-467A-4815-85F5-71CC7CFA38DA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8376-B324-4C7D-AE5A-51FB1ADF05B2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ED7A-3FEA-4645-A65C-BD48C649AD3D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03CD-7994-40F6-8319-DCDFE19941DC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DCA2-69C5-4615-8166-978852DA6599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3256" y="6597352"/>
            <a:ext cx="514400" cy="26064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1456" y="142852"/>
            <a:ext cx="1409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44-52D3-43E7-958B-408997497938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B5CC-1B2E-4DE4-A21A-FADE4E1F373B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828800"/>
            <a:ext cx="381846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7" y="1828800"/>
            <a:ext cx="381846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5B5D6-88DE-4B01-903A-D328D572EDB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71D4-58E4-42E0-9736-01C99785C3D7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BC98-F14C-416A-A8FF-E55F11E69D3E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4E2-DC73-4052-B7D8-F9557913C878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35C9-8C53-431F-982E-2D1331F10CC8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7B13-8E3A-48DD-A9B0-C7DF4C2D6058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7A9BD-B5D5-4D83-8301-FDBB00763A4D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8185-4759-4EF8-AA76-C6978B3B4A2C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B2F2-D1C7-4086-B79A-26302F6953B9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9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9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4FB02-093D-4D19-BCFA-D0C22E84EF1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43492-080D-4546-91B1-21AFF0DF354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28051-EA1B-4CA9-A789-08318C51D9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9" y="273060"/>
            <a:ext cx="511104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8F9F6-0D1B-485E-9A51-F5687F5424B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pPr>
              <a:defRPr/>
            </a:pPr>
            <a:fld id="{C5DFDE1D-FF9A-44C5-B3CE-5C14347C22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</p:sldLayoutIdLst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954F0-EE22-4294-936E-7FB4FACAB2A9}" type="datetime1">
              <a:rPr lang="fr-FR" smtClean="0"/>
              <a:pPr/>
              <a:t>20/02/2019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444B-6C24-4579-A628-E0D74C79EA53}" type="datetime1">
              <a:rPr lang="fr-FR" smtClean="0"/>
              <a:pPr/>
              <a:t>20/02/2019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5" name="AutoShape 5"/>
          <p:cNvSpPr>
            <a:spLocks noChangeArrowheads="1"/>
          </p:cNvSpPr>
          <p:nvPr/>
        </p:nvSpPr>
        <p:spPr bwMode="auto">
          <a:xfrm>
            <a:off x="4214810" y="5500702"/>
            <a:ext cx="504825" cy="309562"/>
          </a:xfrm>
          <a:prstGeom prst="downArrow">
            <a:avLst>
              <a:gd name="adj1" fmla="val 50000"/>
              <a:gd name="adj2" fmla="val 50051"/>
            </a:avLst>
          </a:prstGeom>
          <a:solidFill>
            <a:srgbClr val="FF3300"/>
          </a:soli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graphicFrame>
        <p:nvGraphicFramePr>
          <p:cNvPr id="138246" name="Object 6"/>
          <p:cNvGraphicFramePr>
            <a:graphicFrameLocks/>
          </p:cNvGraphicFramePr>
          <p:nvPr/>
        </p:nvGraphicFramePr>
        <p:xfrm>
          <a:off x="1" y="4724400"/>
          <a:ext cx="1092200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59" name="ClipArt" r:id="rId4" imgW="1092200" imgH="2316163" progId="">
                  <p:embed/>
                </p:oleObj>
              </mc:Choice>
              <mc:Fallback>
                <p:oleObj name="ClipArt" r:id="rId4" imgW="1092200" imgH="2316163" progId="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724400"/>
                        <a:ext cx="1092200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7" name="AutoShape 7"/>
          <p:cNvSpPr>
            <a:spLocks noChangeArrowheads="1"/>
          </p:cNvSpPr>
          <p:nvPr/>
        </p:nvSpPr>
        <p:spPr bwMode="auto">
          <a:xfrm>
            <a:off x="1" y="1054089"/>
            <a:ext cx="2484438" cy="3303605"/>
          </a:xfrm>
          <a:prstGeom prst="wedgeRoundRectCallout">
            <a:avLst>
              <a:gd name="adj1" fmla="val -31564"/>
              <a:gd name="adj2" fmla="val 60249"/>
              <a:gd name="adj3" fmla="val 16667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15861" y="1125398"/>
            <a:ext cx="2555875" cy="323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1" hangingPunct="1"/>
            <a:r>
              <a:rPr lang="fr-FR" sz="1200" dirty="0">
                <a:latin typeface="Arial" pitchFamily="34" charset="0"/>
                <a:cs typeface="Arial" pitchFamily="34" charset="0"/>
              </a:rPr>
              <a:t>Mes objectifs </a:t>
            </a:r>
            <a:r>
              <a:rPr lang="ja-JP" altLang="fr-FR" sz="1200">
                <a:latin typeface="Arial" pitchFamily="34" charset="0"/>
                <a:cs typeface="Arial" pitchFamily="34" charset="0"/>
              </a:rPr>
              <a:t>“</a:t>
            </a:r>
            <a:r>
              <a:rPr lang="fr-FR" altLang="ja-JP" sz="1200" dirty="0">
                <a:latin typeface="Arial" pitchFamily="34" charset="0"/>
                <a:cs typeface="Arial" pitchFamily="34" charset="0"/>
              </a:rPr>
              <a:t>Lean Manufacturing</a:t>
            </a:r>
            <a:r>
              <a:rPr lang="ja-JP" altLang="fr-FR" sz="1200">
                <a:latin typeface="Arial" pitchFamily="34" charset="0"/>
                <a:cs typeface="Arial" pitchFamily="34" charset="0"/>
              </a:rPr>
              <a:t>“</a:t>
            </a:r>
            <a:r>
              <a:rPr lang="fr-FR" altLang="ja-JP" sz="1200" dirty="0">
                <a:latin typeface="Arial" pitchFamily="34" charset="0"/>
                <a:cs typeface="Arial" pitchFamily="34" charset="0"/>
              </a:rPr>
              <a:t> souffrent de la non fiabilité des Données Techniques du MRP :</a:t>
            </a:r>
          </a:p>
          <a:p>
            <a:pPr eaLnBrk="1" hangingPunct="1"/>
            <a:r>
              <a:rPr lang="fr-FR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fr-FR" sz="1200" b="0" dirty="0">
                <a:latin typeface="Arial" pitchFamily="34" charset="0"/>
                <a:cs typeface="Arial" pitchFamily="34" charset="0"/>
              </a:rPr>
              <a:t>Mes gammes sont-elles justes : 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  Temps, affectations ressources ?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. Quid des nomenclatures : Liens 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  Composés/Composants, besoins 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  unitaires ?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. Les efficiences machines sont-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  elles réellement remontées ?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. Les TLL (1) sont-elles 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  respectées ?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. Mes cycles prédéterminés sont 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  faux. Comment les corriger ?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. Comment élaborer un PDP </a:t>
            </a:r>
          </a:p>
          <a:p>
            <a:pPr eaLnBrk="1" hangingPunct="1"/>
            <a:r>
              <a:rPr lang="fr-FR" sz="1200" b="0" dirty="0">
                <a:latin typeface="Arial" pitchFamily="34" charset="0"/>
                <a:cs typeface="Arial" pitchFamily="34" charset="0"/>
              </a:rPr>
              <a:t>  fiable ?</a:t>
            </a: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6572264" y="1075701"/>
            <a:ext cx="2571737" cy="492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82550" indent="-82550"/>
            <a:r>
              <a:rPr lang="fr-FR" sz="1200" dirty="0">
                <a:latin typeface="Arial" pitchFamily="34" charset="0"/>
              </a:rPr>
              <a:t>CashInFlux fiabilise les données techniques du MRP :</a:t>
            </a:r>
          </a:p>
          <a:p>
            <a:pPr marL="82550" indent="-82550"/>
            <a:endParaRPr lang="fr-FR" dirty="0">
              <a:latin typeface="Arial" pitchFamily="34" charset="0"/>
            </a:endParaRPr>
          </a:p>
          <a:p>
            <a:pPr marL="82550" indent="-82550"/>
            <a:r>
              <a:rPr lang="fr-FR" sz="1200" dirty="0">
                <a:latin typeface="Arial" pitchFamily="34" charset="0"/>
              </a:rPr>
              <a:t>Curativement avec le Plan </a:t>
            </a:r>
          </a:p>
          <a:p>
            <a:pPr marL="82550" indent="-82550"/>
            <a:r>
              <a:rPr lang="fr-FR" sz="1200" dirty="0">
                <a:latin typeface="Arial" pitchFamily="34" charset="0"/>
              </a:rPr>
              <a:t>de Production actuel :</a:t>
            </a:r>
          </a:p>
          <a:p>
            <a:pPr marL="82550" indent="-82550">
              <a:buFont typeface="Arial Unicode MS" pitchFamily="34" charset="-128"/>
              <a:buChar char="-"/>
            </a:pPr>
            <a:r>
              <a:rPr lang="fr-FR" sz="1200" b="0" dirty="0">
                <a:latin typeface="Arial" pitchFamily="34" charset="0"/>
              </a:rPr>
              <a:t>Gammes : écarts de charges avec la réalité désignant les erreurs</a:t>
            </a:r>
          </a:p>
          <a:p>
            <a:pPr marL="82550" indent="-82550">
              <a:buFont typeface="Arial Unicode MS" pitchFamily="34" charset="-128"/>
              <a:buChar char="-"/>
            </a:pPr>
            <a:r>
              <a:rPr lang="fr-FR" sz="1200" b="0" dirty="0">
                <a:latin typeface="Arial" pitchFamily="34" charset="0"/>
              </a:rPr>
              <a:t>Nomenclatures : écarts de </a:t>
            </a:r>
          </a:p>
          <a:p>
            <a:pPr marL="82550" indent="-82550"/>
            <a:r>
              <a:rPr lang="fr-FR" sz="1200" b="0" dirty="0">
                <a:latin typeface="Arial" pitchFamily="34" charset="0"/>
              </a:rPr>
              <a:t> 	besoins entre requis et  fabriqué identifiant les anomalies</a:t>
            </a:r>
          </a:p>
          <a:p>
            <a:pPr marL="82550" indent="-82550">
              <a:buFont typeface="Arial Unicode MS" pitchFamily="34" charset="-128"/>
              <a:buChar char="-"/>
            </a:pPr>
            <a:r>
              <a:rPr lang="fr-FR" sz="1200" b="0" dirty="0">
                <a:latin typeface="Arial" pitchFamily="34" charset="0"/>
              </a:rPr>
              <a:t>Délais : TLL non respectées, </a:t>
            </a:r>
          </a:p>
          <a:p>
            <a:pPr marL="82550" indent="-82550"/>
            <a:r>
              <a:rPr lang="fr-FR" sz="1200" b="0" dirty="0">
                <a:latin typeface="Arial" pitchFamily="34" charset="0"/>
              </a:rPr>
              <a:t> 	délestages non connus</a:t>
            </a:r>
          </a:p>
          <a:p>
            <a:pPr marL="82550" indent="-82550"/>
            <a:endParaRPr lang="fr-FR" sz="1200" b="0" dirty="0">
              <a:latin typeface="Arial" pitchFamily="34" charset="0"/>
            </a:endParaRPr>
          </a:p>
          <a:p>
            <a:pPr>
              <a:buFont typeface="Arial" pitchFamily="34" charset="0"/>
              <a:buNone/>
            </a:pPr>
            <a:r>
              <a:rPr lang="fr-FR" sz="1200" dirty="0">
                <a:latin typeface="Arial" pitchFamily="34" charset="0"/>
              </a:rPr>
              <a:t>Proactivement avec le Plan de Production futur :</a:t>
            </a:r>
          </a:p>
          <a:p>
            <a:pPr marL="82550" indent="-82550">
              <a:buFont typeface="Arial Unicode MS" pitchFamily="34" charset="-128"/>
              <a:buChar char="-"/>
            </a:pPr>
            <a:r>
              <a:rPr lang="fr-FR" sz="1200" b="0" dirty="0">
                <a:latin typeface="Arial" pitchFamily="34" charset="0"/>
              </a:rPr>
              <a:t>Besoins nets pour chaque article (Tenant compte des liens de nomenclature et des rebuts) </a:t>
            </a:r>
          </a:p>
          <a:p>
            <a:pPr marL="82550" indent="-82550">
              <a:buFont typeface="Arial Unicode MS" pitchFamily="34" charset="-128"/>
              <a:buChar char="-"/>
            </a:pPr>
            <a:r>
              <a:rPr lang="fr-FR" sz="1200" b="0" dirty="0">
                <a:latin typeface="Arial" pitchFamily="34" charset="0"/>
              </a:rPr>
              <a:t>Charges machines, MO, transport, et lissages des charges</a:t>
            </a:r>
          </a:p>
          <a:p>
            <a:pPr marL="82550" indent="-82550">
              <a:buFont typeface="Arial Unicode MS" pitchFamily="34" charset="-128"/>
              <a:buChar char="-"/>
            </a:pPr>
            <a:r>
              <a:rPr lang="fr-FR" sz="1200" b="0" dirty="0">
                <a:latin typeface="Arial" pitchFamily="34" charset="0"/>
              </a:rPr>
              <a:t>TLL optimales</a:t>
            </a:r>
          </a:p>
          <a:p>
            <a:pPr marL="82550" indent="-82550">
              <a:buFont typeface="Arial Unicode MS" pitchFamily="34" charset="-128"/>
              <a:buChar char="-"/>
            </a:pPr>
            <a:r>
              <a:rPr lang="fr-FR" sz="1200" b="0" dirty="0">
                <a:latin typeface="Arial" pitchFamily="34" charset="0"/>
              </a:rPr>
              <a:t>Délais de fabrication à utiliser </a:t>
            </a:r>
          </a:p>
          <a:p>
            <a:pPr marL="82550" indent="-82550">
              <a:buFont typeface="Arial" pitchFamily="34" charset="0"/>
              <a:buNone/>
            </a:pPr>
            <a:r>
              <a:rPr lang="fr-FR" sz="1200" b="0" dirty="0">
                <a:latin typeface="Arial" pitchFamily="34" charset="0"/>
              </a:rPr>
              <a:t>	en cycles prédéterminés dans le MRP pour des réductions des stocks supérieures à 30%...</a:t>
            </a:r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1185865" y="5986854"/>
            <a:ext cx="7172349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fr-FR" sz="1600" dirty="0">
                <a:latin typeface="Arial" pitchFamily="34" charset="0"/>
              </a:rPr>
              <a:t>RENDRE LE SYSTEME D</a:t>
            </a:r>
            <a:r>
              <a:rPr lang="ja-JP" altLang="fr-FR" sz="1600">
                <a:latin typeface="Arial" pitchFamily="34" charset="0"/>
              </a:rPr>
              <a:t>’</a:t>
            </a:r>
            <a:r>
              <a:rPr lang="fr-FR" altLang="ja-JP" sz="1600" dirty="0">
                <a:latin typeface="Arial" pitchFamily="34" charset="0"/>
              </a:rPr>
              <a:t>INFORMATION (Finance, MRP) COHERENT AVEC LES REELLES CAPACITES DU SYSTEME PHYSIQUE</a:t>
            </a:r>
            <a:endParaRPr lang="fr-FR" sz="1600" dirty="0">
              <a:latin typeface="Arial" pitchFamily="34" charset="0"/>
            </a:endParaRP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654050" y="4500570"/>
            <a:ext cx="194316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800" dirty="0"/>
              <a:t>(1) TLL : Tailles des Lots de Lancement</a:t>
            </a:r>
          </a:p>
        </p:txBody>
      </p:sp>
      <p:sp>
        <p:nvSpPr>
          <p:cNvPr id="4168" name="Rectangle 94"/>
          <p:cNvSpPr>
            <a:spLocks noChangeArrowheads="1"/>
          </p:cNvSpPr>
          <p:nvPr/>
        </p:nvSpPr>
        <p:spPr bwMode="auto">
          <a:xfrm>
            <a:off x="3810000" y="1824038"/>
            <a:ext cx="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fr-FR" dirty="0"/>
          </a:p>
        </p:txBody>
      </p:sp>
      <p:sp>
        <p:nvSpPr>
          <p:cNvPr id="4169" name="Rectangle 95"/>
          <p:cNvSpPr>
            <a:spLocks noChangeArrowheads="1"/>
          </p:cNvSpPr>
          <p:nvPr/>
        </p:nvSpPr>
        <p:spPr bwMode="auto">
          <a:xfrm>
            <a:off x="3810000" y="1936750"/>
            <a:ext cx="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fr-FR" dirty="0"/>
          </a:p>
        </p:txBody>
      </p:sp>
      <p:sp>
        <p:nvSpPr>
          <p:cNvPr id="4170" name="Rectangle 96"/>
          <p:cNvSpPr>
            <a:spLocks noChangeArrowheads="1"/>
          </p:cNvSpPr>
          <p:nvPr/>
        </p:nvSpPr>
        <p:spPr bwMode="auto">
          <a:xfrm>
            <a:off x="3810000" y="2049463"/>
            <a:ext cx="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fr-FR" dirty="0"/>
          </a:p>
        </p:txBody>
      </p:sp>
      <p:sp>
        <p:nvSpPr>
          <p:cNvPr id="4171" name="Rectangle 97"/>
          <p:cNvSpPr>
            <a:spLocks noChangeArrowheads="1"/>
          </p:cNvSpPr>
          <p:nvPr/>
        </p:nvSpPr>
        <p:spPr bwMode="auto">
          <a:xfrm>
            <a:off x="3810000" y="2163763"/>
            <a:ext cx="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fr-FR" dirty="0"/>
          </a:p>
        </p:txBody>
      </p:sp>
      <p:sp>
        <p:nvSpPr>
          <p:cNvPr id="4193" name="Rectangle 120"/>
          <p:cNvSpPr>
            <a:spLocks noChangeArrowheads="1"/>
          </p:cNvSpPr>
          <p:nvPr/>
        </p:nvSpPr>
        <p:spPr bwMode="auto">
          <a:xfrm>
            <a:off x="3929064" y="1300163"/>
            <a:ext cx="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fr-FR" dirty="0"/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2627313" y="1339850"/>
            <a:ext cx="3889375" cy="2952750"/>
            <a:chOff x="1655" y="799"/>
            <a:chExt cx="2450" cy="1860"/>
          </a:xfrm>
        </p:grpSpPr>
        <p:sp>
          <p:nvSpPr>
            <p:cNvPr id="410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655" y="799"/>
              <a:ext cx="2450" cy="1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08" name="Rectangle 15"/>
            <p:cNvSpPr>
              <a:spLocks noChangeArrowheads="1"/>
            </p:cNvSpPr>
            <p:nvPr/>
          </p:nvSpPr>
          <p:spPr bwMode="auto">
            <a:xfrm>
              <a:off x="2903" y="1486"/>
              <a:ext cx="684" cy="2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09" name="Rectangle 16"/>
            <p:cNvSpPr>
              <a:spLocks noChangeArrowheads="1"/>
            </p:cNvSpPr>
            <p:nvPr/>
          </p:nvSpPr>
          <p:spPr bwMode="auto">
            <a:xfrm>
              <a:off x="2903" y="1486"/>
              <a:ext cx="684" cy="22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0" name="Rectangle 17"/>
            <p:cNvSpPr>
              <a:spLocks noChangeArrowheads="1"/>
            </p:cNvSpPr>
            <p:nvPr/>
          </p:nvSpPr>
          <p:spPr bwMode="auto">
            <a:xfrm>
              <a:off x="2903" y="1741"/>
              <a:ext cx="684" cy="2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1" name="Rectangle 18"/>
            <p:cNvSpPr>
              <a:spLocks noChangeArrowheads="1"/>
            </p:cNvSpPr>
            <p:nvPr/>
          </p:nvSpPr>
          <p:spPr bwMode="auto">
            <a:xfrm>
              <a:off x="2903" y="1741"/>
              <a:ext cx="684" cy="22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2" name="Rectangle 19"/>
            <p:cNvSpPr>
              <a:spLocks noChangeArrowheads="1"/>
            </p:cNvSpPr>
            <p:nvPr/>
          </p:nvSpPr>
          <p:spPr bwMode="auto">
            <a:xfrm>
              <a:off x="2903" y="1995"/>
              <a:ext cx="869" cy="3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3" name="Rectangle 21"/>
            <p:cNvSpPr>
              <a:spLocks noChangeArrowheads="1"/>
            </p:cNvSpPr>
            <p:nvPr/>
          </p:nvSpPr>
          <p:spPr bwMode="auto">
            <a:xfrm>
              <a:off x="1911" y="1181"/>
              <a:ext cx="432" cy="1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4" name="Rectangle 22"/>
            <p:cNvSpPr>
              <a:spLocks noChangeArrowheads="1"/>
            </p:cNvSpPr>
            <p:nvPr/>
          </p:nvSpPr>
          <p:spPr bwMode="auto">
            <a:xfrm>
              <a:off x="1911" y="1181"/>
              <a:ext cx="432" cy="177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5" name="Rectangle 23"/>
            <p:cNvSpPr>
              <a:spLocks noChangeArrowheads="1"/>
            </p:cNvSpPr>
            <p:nvPr/>
          </p:nvSpPr>
          <p:spPr bwMode="auto">
            <a:xfrm>
              <a:off x="2008" y="1215"/>
              <a:ext cx="24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300" b="0" dirty="0">
                  <a:solidFill>
                    <a:srgbClr val="000000"/>
                  </a:solidFill>
                </a:rPr>
                <a:t>E R P</a:t>
              </a:r>
              <a:endParaRPr lang="fr-FR" dirty="0"/>
            </a:p>
          </p:txBody>
        </p:sp>
        <p:sp>
          <p:nvSpPr>
            <p:cNvPr id="4116" name="Rectangle 24"/>
            <p:cNvSpPr>
              <a:spLocks noChangeArrowheads="1"/>
            </p:cNvSpPr>
            <p:nvPr/>
          </p:nvSpPr>
          <p:spPr bwMode="auto">
            <a:xfrm>
              <a:off x="1657" y="1486"/>
              <a:ext cx="965" cy="2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7" name="Rectangle 25"/>
            <p:cNvSpPr>
              <a:spLocks noChangeArrowheads="1"/>
            </p:cNvSpPr>
            <p:nvPr/>
          </p:nvSpPr>
          <p:spPr bwMode="auto">
            <a:xfrm>
              <a:off x="1657" y="1486"/>
              <a:ext cx="965" cy="254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4118" name="Rectangle 27"/>
            <p:cNvSpPr>
              <a:spLocks noChangeArrowheads="1"/>
            </p:cNvSpPr>
            <p:nvPr/>
          </p:nvSpPr>
          <p:spPr bwMode="auto">
            <a:xfrm>
              <a:off x="2031" y="1577"/>
              <a:ext cx="23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0" dirty="0">
                  <a:solidFill>
                    <a:srgbClr val="000000"/>
                  </a:solidFill>
                </a:rPr>
                <a:t>1st </a:t>
              </a:r>
              <a:r>
                <a:rPr lang="fr-FR" sz="900" b="0" dirty="0" err="1">
                  <a:solidFill>
                    <a:srgbClr val="000000"/>
                  </a:solidFill>
                </a:rPr>
                <a:t>Step</a:t>
              </a:r>
              <a:endParaRPr lang="fr-FR" dirty="0"/>
            </a:p>
          </p:txBody>
        </p:sp>
        <p:sp>
          <p:nvSpPr>
            <p:cNvPr id="4119" name="Rectangle 28"/>
            <p:cNvSpPr>
              <a:spLocks noChangeArrowheads="1"/>
            </p:cNvSpPr>
            <p:nvPr/>
          </p:nvSpPr>
          <p:spPr bwMode="auto">
            <a:xfrm>
              <a:off x="1924" y="1659"/>
              <a:ext cx="4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0">
                  <a:solidFill>
                    <a:srgbClr val="000000"/>
                  </a:solidFill>
                </a:rPr>
                <a:t>Data Validation</a:t>
              </a:r>
              <a:endParaRPr lang="fr-FR"/>
            </a:p>
          </p:txBody>
        </p:sp>
        <p:sp>
          <p:nvSpPr>
            <p:cNvPr id="4120" name="Freeform 29"/>
            <p:cNvSpPr>
              <a:spLocks noEditPoints="1"/>
            </p:cNvSpPr>
            <p:nvPr/>
          </p:nvSpPr>
          <p:spPr bwMode="auto">
            <a:xfrm>
              <a:off x="1974" y="901"/>
              <a:ext cx="26" cy="280"/>
            </a:xfrm>
            <a:custGeom>
              <a:avLst/>
              <a:gdLst>
                <a:gd name="T0" fmla="*/ 529886066 w 51"/>
                <a:gd name="T1" fmla="*/ 502674613 h 559"/>
                <a:gd name="T2" fmla="*/ 529886066 w 51"/>
                <a:gd name="T3" fmla="*/ 0 h 559"/>
                <a:gd name="T4" fmla="*/ 529886066 w 51"/>
                <a:gd name="T5" fmla="*/ 0 h 559"/>
                <a:gd name="T6" fmla="*/ 529886066 w 51"/>
                <a:gd name="T7" fmla="*/ 502674613 h 559"/>
                <a:gd name="T8" fmla="*/ 529886066 w 51"/>
                <a:gd name="T9" fmla="*/ 502674613 h 559"/>
                <a:gd name="T10" fmla="*/ 529886066 w 51"/>
                <a:gd name="T11" fmla="*/ 502674613 h 559"/>
                <a:gd name="T12" fmla="*/ 529886066 w 51"/>
                <a:gd name="T13" fmla="*/ 502674613 h 559"/>
                <a:gd name="T14" fmla="*/ 529886066 w 51"/>
                <a:gd name="T15" fmla="*/ 502674613 h 559"/>
                <a:gd name="T16" fmla="*/ 0 w 51"/>
                <a:gd name="T17" fmla="*/ 502674613 h 559"/>
                <a:gd name="T18" fmla="*/ 529886066 w 51"/>
                <a:gd name="T19" fmla="*/ 502674613 h 5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559"/>
                <a:gd name="T32" fmla="*/ 51 w 51"/>
                <a:gd name="T33" fmla="*/ 559 h 55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559">
                  <a:moveTo>
                    <a:pt x="21" y="525"/>
                  </a:moveTo>
                  <a:lnTo>
                    <a:pt x="21" y="0"/>
                  </a:lnTo>
                  <a:lnTo>
                    <a:pt x="29" y="0"/>
                  </a:lnTo>
                  <a:lnTo>
                    <a:pt x="29" y="525"/>
                  </a:lnTo>
                  <a:lnTo>
                    <a:pt x="21" y="525"/>
                  </a:lnTo>
                  <a:close/>
                  <a:moveTo>
                    <a:pt x="25" y="525"/>
                  </a:moveTo>
                  <a:lnTo>
                    <a:pt x="51" y="508"/>
                  </a:lnTo>
                  <a:lnTo>
                    <a:pt x="25" y="559"/>
                  </a:lnTo>
                  <a:lnTo>
                    <a:pt x="0" y="508"/>
                  </a:lnTo>
                  <a:lnTo>
                    <a:pt x="25" y="52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21" name="Line 30"/>
            <p:cNvSpPr>
              <a:spLocks noChangeShapeType="1"/>
            </p:cNvSpPr>
            <p:nvPr/>
          </p:nvSpPr>
          <p:spPr bwMode="auto">
            <a:xfrm>
              <a:off x="1987" y="901"/>
              <a:ext cx="211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22" name="Rectangle 31"/>
            <p:cNvSpPr>
              <a:spLocks noChangeArrowheads="1"/>
            </p:cNvSpPr>
            <p:nvPr/>
          </p:nvSpPr>
          <p:spPr bwMode="auto">
            <a:xfrm>
              <a:off x="2400" y="1149"/>
              <a:ext cx="60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Planning de production</a:t>
              </a:r>
              <a:endParaRPr lang="fr-FR"/>
            </a:p>
          </p:txBody>
        </p:sp>
        <p:sp>
          <p:nvSpPr>
            <p:cNvPr id="4123" name="Rectangle 32"/>
            <p:cNvSpPr>
              <a:spLocks noChangeArrowheads="1"/>
            </p:cNvSpPr>
            <p:nvPr/>
          </p:nvSpPr>
          <p:spPr bwMode="auto">
            <a:xfrm>
              <a:off x="2400" y="1220"/>
              <a:ext cx="60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Gammes de fabrication</a:t>
              </a:r>
              <a:endParaRPr lang="fr-FR"/>
            </a:p>
          </p:txBody>
        </p:sp>
        <p:sp>
          <p:nvSpPr>
            <p:cNvPr id="4124" name="Rectangle 33"/>
            <p:cNvSpPr>
              <a:spLocks noChangeArrowheads="1"/>
            </p:cNvSpPr>
            <p:nvPr/>
          </p:nvSpPr>
          <p:spPr bwMode="auto">
            <a:xfrm>
              <a:off x="2400" y="1291"/>
              <a:ext cx="777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Caractéristiques des machines</a:t>
              </a:r>
              <a:endParaRPr lang="fr-FR"/>
            </a:p>
          </p:txBody>
        </p:sp>
        <p:sp>
          <p:nvSpPr>
            <p:cNvPr id="4125" name="Rectangle 34"/>
            <p:cNvSpPr>
              <a:spLocks noChangeArrowheads="1"/>
            </p:cNvSpPr>
            <p:nvPr/>
          </p:nvSpPr>
          <p:spPr bwMode="auto">
            <a:xfrm>
              <a:off x="2400" y="1363"/>
              <a:ext cx="390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Nomenclatures</a:t>
              </a:r>
              <a:endParaRPr lang="fr-FR"/>
            </a:p>
          </p:txBody>
        </p:sp>
        <p:sp>
          <p:nvSpPr>
            <p:cNvPr id="4126" name="Rectangle 35"/>
            <p:cNvSpPr>
              <a:spLocks noChangeArrowheads="1"/>
            </p:cNvSpPr>
            <p:nvPr/>
          </p:nvSpPr>
          <p:spPr bwMode="auto">
            <a:xfrm>
              <a:off x="2934" y="1506"/>
              <a:ext cx="2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-</a:t>
              </a:r>
              <a:endParaRPr lang="fr-FR"/>
            </a:p>
          </p:txBody>
        </p:sp>
        <p:sp>
          <p:nvSpPr>
            <p:cNvPr id="4127" name="Rectangle 36"/>
            <p:cNvSpPr>
              <a:spLocks noChangeArrowheads="1"/>
            </p:cNvSpPr>
            <p:nvPr/>
          </p:nvSpPr>
          <p:spPr bwMode="auto">
            <a:xfrm>
              <a:off x="2968" y="1506"/>
              <a:ext cx="30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Loads OK :</a:t>
              </a:r>
              <a:endParaRPr lang="fr-FR"/>
            </a:p>
          </p:txBody>
        </p:sp>
        <p:sp>
          <p:nvSpPr>
            <p:cNvPr id="4128" name="Rectangle 37"/>
            <p:cNvSpPr>
              <a:spLocks noChangeArrowheads="1"/>
            </p:cNvSpPr>
            <p:nvPr/>
          </p:nvSpPr>
          <p:spPr bwMode="auto">
            <a:xfrm>
              <a:off x="2978" y="1576"/>
              <a:ext cx="28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. Machines</a:t>
              </a:r>
              <a:endParaRPr lang="fr-FR"/>
            </a:p>
          </p:txBody>
        </p:sp>
        <p:sp>
          <p:nvSpPr>
            <p:cNvPr id="4129" name="Rectangle 38"/>
            <p:cNvSpPr>
              <a:spLocks noChangeArrowheads="1"/>
            </p:cNvSpPr>
            <p:nvPr/>
          </p:nvSpPr>
          <p:spPr bwMode="auto">
            <a:xfrm>
              <a:off x="2978" y="1648"/>
              <a:ext cx="326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. Work force</a:t>
              </a:r>
              <a:endParaRPr lang="fr-FR"/>
            </a:p>
          </p:txBody>
        </p:sp>
        <p:sp>
          <p:nvSpPr>
            <p:cNvPr id="4130" name="Rectangle 39"/>
            <p:cNvSpPr>
              <a:spLocks noChangeArrowheads="1"/>
            </p:cNvSpPr>
            <p:nvPr/>
          </p:nvSpPr>
          <p:spPr bwMode="auto">
            <a:xfrm>
              <a:off x="2934" y="1785"/>
              <a:ext cx="2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-</a:t>
              </a:r>
              <a:endParaRPr lang="fr-FR"/>
            </a:p>
          </p:txBody>
        </p:sp>
        <p:sp>
          <p:nvSpPr>
            <p:cNvPr id="4131" name="Rectangle 40"/>
            <p:cNvSpPr>
              <a:spLocks noChangeArrowheads="1"/>
            </p:cNvSpPr>
            <p:nvPr/>
          </p:nvSpPr>
          <p:spPr bwMode="auto">
            <a:xfrm>
              <a:off x="2968" y="1785"/>
              <a:ext cx="424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Lead Time OK :</a:t>
              </a:r>
              <a:endParaRPr lang="fr-FR"/>
            </a:p>
          </p:txBody>
        </p:sp>
        <p:sp>
          <p:nvSpPr>
            <p:cNvPr id="4132" name="Rectangle 41"/>
            <p:cNvSpPr>
              <a:spLocks noChangeArrowheads="1"/>
            </p:cNvSpPr>
            <p:nvPr/>
          </p:nvSpPr>
          <p:spPr bwMode="auto">
            <a:xfrm>
              <a:off x="2978" y="1856"/>
              <a:ext cx="37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. ± 10 % Maxi</a:t>
              </a:r>
              <a:endParaRPr lang="fr-FR"/>
            </a:p>
          </p:txBody>
        </p:sp>
        <p:sp>
          <p:nvSpPr>
            <p:cNvPr id="4133" name="Rectangle 42"/>
            <p:cNvSpPr>
              <a:spLocks noChangeArrowheads="1"/>
            </p:cNvSpPr>
            <p:nvPr/>
          </p:nvSpPr>
          <p:spPr bwMode="auto">
            <a:xfrm>
              <a:off x="2959" y="2014"/>
              <a:ext cx="2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-</a:t>
              </a:r>
              <a:endParaRPr lang="fr-FR"/>
            </a:p>
          </p:txBody>
        </p:sp>
        <p:sp>
          <p:nvSpPr>
            <p:cNvPr id="4134" name="Rectangle 43"/>
            <p:cNvSpPr>
              <a:spLocks noChangeArrowheads="1"/>
            </p:cNvSpPr>
            <p:nvPr/>
          </p:nvSpPr>
          <p:spPr bwMode="auto">
            <a:xfrm>
              <a:off x="2994" y="2014"/>
              <a:ext cx="304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Costs OK  :</a:t>
              </a:r>
              <a:endParaRPr lang="fr-FR"/>
            </a:p>
          </p:txBody>
        </p:sp>
        <p:sp>
          <p:nvSpPr>
            <p:cNvPr id="4135" name="Rectangle 44"/>
            <p:cNvSpPr>
              <a:spLocks noChangeArrowheads="1"/>
            </p:cNvSpPr>
            <p:nvPr/>
          </p:nvSpPr>
          <p:spPr bwMode="auto">
            <a:xfrm>
              <a:off x="3003" y="2085"/>
              <a:ext cx="265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. Purchase</a:t>
              </a:r>
              <a:endParaRPr lang="fr-FR"/>
            </a:p>
          </p:txBody>
        </p:sp>
        <p:sp>
          <p:nvSpPr>
            <p:cNvPr id="4136" name="Rectangle 45"/>
            <p:cNvSpPr>
              <a:spLocks noChangeArrowheads="1"/>
            </p:cNvSpPr>
            <p:nvPr/>
          </p:nvSpPr>
          <p:spPr bwMode="auto">
            <a:xfrm>
              <a:off x="3003" y="2156"/>
              <a:ext cx="19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. W.I.P.</a:t>
              </a:r>
              <a:endParaRPr lang="fr-FR"/>
            </a:p>
          </p:txBody>
        </p:sp>
        <p:sp>
          <p:nvSpPr>
            <p:cNvPr id="4137" name="Line 47"/>
            <p:cNvSpPr>
              <a:spLocks noChangeShapeType="1"/>
            </p:cNvSpPr>
            <p:nvPr/>
          </p:nvSpPr>
          <p:spPr bwMode="auto">
            <a:xfrm>
              <a:off x="4098" y="901"/>
              <a:ext cx="1" cy="12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38" name="Freeform 49"/>
            <p:cNvSpPr>
              <a:spLocks noEditPoints="1"/>
            </p:cNvSpPr>
            <p:nvPr/>
          </p:nvSpPr>
          <p:spPr bwMode="auto">
            <a:xfrm>
              <a:off x="2102" y="1003"/>
              <a:ext cx="25" cy="178"/>
            </a:xfrm>
            <a:custGeom>
              <a:avLst/>
              <a:gdLst>
                <a:gd name="T0" fmla="*/ 0 w 51"/>
                <a:gd name="T1" fmla="*/ 500250646 h 356"/>
                <a:gd name="T2" fmla="*/ 0 w 51"/>
                <a:gd name="T3" fmla="*/ 0 h 356"/>
                <a:gd name="T4" fmla="*/ 0 w 51"/>
                <a:gd name="T5" fmla="*/ 0 h 356"/>
                <a:gd name="T6" fmla="*/ 0 w 51"/>
                <a:gd name="T7" fmla="*/ 500250646 h 356"/>
                <a:gd name="T8" fmla="*/ 0 w 51"/>
                <a:gd name="T9" fmla="*/ 500250646 h 356"/>
                <a:gd name="T10" fmla="*/ 0 w 51"/>
                <a:gd name="T11" fmla="*/ 500250646 h 356"/>
                <a:gd name="T12" fmla="*/ 0 w 51"/>
                <a:gd name="T13" fmla="*/ 500250646 h 356"/>
                <a:gd name="T14" fmla="*/ 0 w 51"/>
                <a:gd name="T15" fmla="*/ 500250646 h 356"/>
                <a:gd name="T16" fmla="*/ 0 w 51"/>
                <a:gd name="T17" fmla="*/ 500250646 h 356"/>
                <a:gd name="T18" fmla="*/ 0 w 51"/>
                <a:gd name="T19" fmla="*/ 500250646 h 3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56"/>
                <a:gd name="T32" fmla="*/ 51 w 51"/>
                <a:gd name="T33" fmla="*/ 356 h 3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56">
                  <a:moveTo>
                    <a:pt x="21" y="322"/>
                  </a:moveTo>
                  <a:lnTo>
                    <a:pt x="21" y="0"/>
                  </a:lnTo>
                  <a:lnTo>
                    <a:pt x="30" y="0"/>
                  </a:lnTo>
                  <a:lnTo>
                    <a:pt x="30" y="322"/>
                  </a:lnTo>
                  <a:lnTo>
                    <a:pt x="21" y="322"/>
                  </a:lnTo>
                  <a:close/>
                  <a:moveTo>
                    <a:pt x="26" y="322"/>
                  </a:moveTo>
                  <a:lnTo>
                    <a:pt x="51" y="305"/>
                  </a:lnTo>
                  <a:lnTo>
                    <a:pt x="26" y="356"/>
                  </a:lnTo>
                  <a:lnTo>
                    <a:pt x="0" y="305"/>
                  </a:lnTo>
                  <a:lnTo>
                    <a:pt x="26" y="322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39" name="Line 50"/>
            <p:cNvSpPr>
              <a:spLocks noChangeShapeType="1"/>
            </p:cNvSpPr>
            <p:nvPr/>
          </p:nvSpPr>
          <p:spPr bwMode="auto">
            <a:xfrm>
              <a:off x="2114" y="1003"/>
              <a:ext cx="183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40" name="Line 51"/>
            <p:cNvSpPr>
              <a:spLocks noChangeShapeType="1"/>
            </p:cNvSpPr>
            <p:nvPr/>
          </p:nvSpPr>
          <p:spPr bwMode="auto">
            <a:xfrm>
              <a:off x="3945" y="1003"/>
              <a:ext cx="1" cy="8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41" name="Line 52"/>
            <p:cNvSpPr>
              <a:spLocks noChangeShapeType="1"/>
            </p:cNvSpPr>
            <p:nvPr/>
          </p:nvSpPr>
          <p:spPr bwMode="auto">
            <a:xfrm flipH="1">
              <a:off x="3589" y="1867"/>
              <a:ext cx="356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42" name="Freeform 53"/>
            <p:cNvSpPr>
              <a:spLocks noEditPoints="1"/>
            </p:cNvSpPr>
            <p:nvPr/>
          </p:nvSpPr>
          <p:spPr bwMode="auto">
            <a:xfrm>
              <a:off x="2229" y="1104"/>
              <a:ext cx="25" cy="77"/>
            </a:xfrm>
            <a:custGeom>
              <a:avLst/>
              <a:gdLst>
                <a:gd name="T0" fmla="*/ 0 w 51"/>
                <a:gd name="T1" fmla="*/ 519973906 h 152"/>
                <a:gd name="T2" fmla="*/ 0 w 51"/>
                <a:gd name="T3" fmla="*/ 0 h 152"/>
                <a:gd name="T4" fmla="*/ 0 w 51"/>
                <a:gd name="T5" fmla="*/ 0 h 152"/>
                <a:gd name="T6" fmla="*/ 0 w 51"/>
                <a:gd name="T7" fmla="*/ 519973906 h 152"/>
                <a:gd name="T8" fmla="*/ 0 w 51"/>
                <a:gd name="T9" fmla="*/ 519973906 h 152"/>
                <a:gd name="T10" fmla="*/ 0 w 51"/>
                <a:gd name="T11" fmla="*/ 519973906 h 152"/>
                <a:gd name="T12" fmla="*/ 0 w 51"/>
                <a:gd name="T13" fmla="*/ 519973906 h 152"/>
                <a:gd name="T14" fmla="*/ 0 w 51"/>
                <a:gd name="T15" fmla="*/ 519973906 h 152"/>
                <a:gd name="T16" fmla="*/ 0 w 51"/>
                <a:gd name="T17" fmla="*/ 519973906 h 152"/>
                <a:gd name="T18" fmla="*/ 0 w 51"/>
                <a:gd name="T19" fmla="*/ 519973906 h 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152"/>
                <a:gd name="T32" fmla="*/ 51 w 51"/>
                <a:gd name="T33" fmla="*/ 152 h 1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152">
                  <a:moveTo>
                    <a:pt x="22" y="118"/>
                  </a:moveTo>
                  <a:lnTo>
                    <a:pt x="22" y="0"/>
                  </a:lnTo>
                  <a:lnTo>
                    <a:pt x="30" y="0"/>
                  </a:lnTo>
                  <a:lnTo>
                    <a:pt x="30" y="118"/>
                  </a:lnTo>
                  <a:lnTo>
                    <a:pt x="22" y="118"/>
                  </a:lnTo>
                  <a:close/>
                  <a:moveTo>
                    <a:pt x="26" y="118"/>
                  </a:moveTo>
                  <a:lnTo>
                    <a:pt x="51" y="101"/>
                  </a:lnTo>
                  <a:lnTo>
                    <a:pt x="26" y="152"/>
                  </a:lnTo>
                  <a:lnTo>
                    <a:pt x="0" y="101"/>
                  </a:lnTo>
                  <a:lnTo>
                    <a:pt x="26" y="11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43" name="Line 54"/>
            <p:cNvSpPr>
              <a:spLocks noChangeShapeType="1"/>
            </p:cNvSpPr>
            <p:nvPr/>
          </p:nvSpPr>
          <p:spPr bwMode="auto">
            <a:xfrm>
              <a:off x="2241" y="1104"/>
              <a:ext cx="155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44" name="Line 55"/>
            <p:cNvSpPr>
              <a:spLocks noChangeShapeType="1"/>
            </p:cNvSpPr>
            <p:nvPr/>
          </p:nvSpPr>
          <p:spPr bwMode="auto">
            <a:xfrm>
              <a:off x="3793" y="1104"/>
              <a:ext cx="1" cy="48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45" name="Line 56"/>
            <p:cNvSpPr>
              <a:spLocks noChangeShapeType="1"/>
            </p:cNvSpPr>
            <p:nvPr/>
          </p:nvSpPr>
          <p:spPr bwMode="auto">
            <a:xfrm flipH="1">
              <a:off x="3589" y="1588"/>
              <a:ext cx="2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46" name="Rectangle 57"/>
            <p:cNvSpPr>
              <a:spLocks noChangeArrowheads="1"/>
            </p:cNvSpPr>
            <p:nvPr/>
          </p:nvSpPr>
          <p:spPr bwMode="auto">
            <a:xfrm>
              <a:off x="2475" y="819"/>
              <a:ext cx="1320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Erreurs nomenclatures, coûts horaires moyens faux</a:t>
              </a:r>
              <a:endParaRPr lang="fr-FR"/>
            </a:p>
          </p:txBody>
        </p:sp>
        <p:sp>
          <p:nvSpPr>
            <p:cNvPr id="4147" name="Freeform 60"/>
            <p:cNvSpPr>
              <a:spLocks noEditPoints="1"/>
            </p:cNvSpPr>
            <p:nvPr/>
          </p:nvSpPr>
          <p:spPr bwMode="auto">
            <a:xfrm>
              <a:off x="2102" y="1359"/>
              <a:ext cx="25" cy="127"/>
            </a:xfrm>
            <a:custGeom>
              <a:avLst/>
              <a:gdLst>
                <a:gd name="T0" fmla="*/ 0 w 51"/>
                <a:gd name="T1" fmla="*/ 0 h 255"/>
                <a:gd name="T2" fmla="*/ 0 w 51"/>
                <a:gd name="T3" fmla="*/ 0 h 255"/>
                <a:gd name="T4" fmla="*/ 0 w 51"/>
                <a:gd name="T5" fmla="*/ 0 h 255"/>
                <a:gd name="T6" fmla="*/ 0 w 51"/>
                <a:gd name="T7" fmla="*/ 0 h 255"/>
                <a:gd name="T8" fmla="*/ 0 w 51"/>
                <a:gd name="T9" fmla="*/ 0 h 255"/>
                <a:gd name="T10" fmla="*/ 0 w 51"/>
                <a:gd name="T11" fmla="*/ 0 h 255"/>
                <a:gd name="T12" fmla="*/ 0 w 51"/>
                <a:gd name="T13" fmla="*/ 0 h 255"/>
                <a:gd name="T14" fmla="*/ 0 w 51"/>
                <a:gd name="T15" fmla="*/ 0 h 255"/>
                <a:gd name="T16" fmla="*/ 0 w 51"/>
                <a:gd name="T17" fmla="*/ 0 h 255"/>
                <a:gd name="T18" fmla="*/ 0 w 51"/>
                <a:gd name="T19" fmla="*/ 0 h 2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255"/>
                <a:gd name="T32" fmla="*/ 51 w 51"/>
                <a:gd name="T33" fmla="*/ 255 h 2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255">
                  <a:moveTo>
                    <a:pt x="30" y="0"/>
                  </a:moveTo>
                  <a:lnTo>
                    <a:pt x="30" y="220"/>
                  </a:lnTo>
                  <a:lnTo>
                    <a:pt x="21" y="220"/>
                  </a:lnTo>
                  <a:lnTo>
                    <a:pt x="21" y="0"/>
                  </a:lnTo>
                  <a:lnTo>
                    <a:pt x="30" y="0"/>
                  </a:lnTo>
                  <a:close/>
                  <a:moveTo>
                    <a:pt x="26" y="220"/>
                  </a:moveTo>
                  <a:lnTo>
                    <a:pt x="51" y="204"/>
                  </a:lnTo>
                  <a:lnTo>
                    <a:pt x="26" y="255"/>
                  </a:lnTo>
                  <a:lnTo>
                    <a:pt x="0" y="204"/>
                  </a:lnTo>
                  <a:lnTo>
                    <a:pt x="26" y="22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48" name="Freeform 69"/>
            <p:cNvSpPr>
              <a:spLocks noEditPoints="1"/>
            </p:cNvSpPr>
            <p:nvPr/>
          </p:nvSpPr>
          <p:spPr bwMode="auto">
            <a:xfrm>
              <a:off x="2623" y="1600"/>
              <a:ext cx="280" cy="26"/>
            </a:xfrm>
            <a:custGeom>
              <a:avLst/>
              <a:gdLst>
                <a:gd name="T0" fmla="*/ 0 w 559"/>
                <a:gd name="T1" fmla="*/ 529886066 h 51"/>
                <a:gd name="T2" fmla="*/ 502674613 w 559"/>
                <a:gd name="T3" fmla="*/ 529886066 h 51"/>
                <a:gd name="T4" fmla="*/ 502674613 w 559"/>
                <a:gd name="T5" fmla="*/ 529886066 h 51"/>
                <a:gd name="T6" fmla="*/ 0 w 559"/>
                <a:gd name="T7" fmla="*/ 529886066 h 51"/>
                <a:gd name="T8" fmla="*/ 0 w 559"/>
                <a:gd name="T9" fmla="*/ 529886066 h 51"/>
                <a:gd name="T10" fmla="*/ 502674613 w 559"/>
                <a:gd name="T11" fmla="*/ 529886066 h 51"/>
                <a:gd name="T12" fmla="*/ 502674613 w 559"/>
                <a:gd name="T13" fmla="*/ 0 h 51"/>
                <a:gd name="T14" fmla="*/ 502674613 w 559"/>
                <a:gd name="T15" fmla="*/ 529886066 h 51"/>
                <a:gd name="T16" fmla="*/ 502674613 w 559"/>
                <a:gd name="T17" fmla="*/ 529886066 h 51"/>
                <a:gd name="T18" fmla="*/ 502674613 w 559"/>
                <a:gd name="T19" fmla="*/ 529886066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9"/>
                <a:gd name="T31" fmla="*/ 0 h 51"/>
                <a:gd name="T32" fmla="*/ 559 w 559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9" h="51">
                  <a:moveTo>
                    <a:pt x="0" y="21"/>
                  </a:moveTo>
                  <a:lnTo>
                    <a:pt x="526" y="21"/>
                  </a:lnTo>
                  <a:lnTo>
                    <a:pt x="526" y="29"/>
                  </a:lnTo>
                  <a:lnTo>
                    <a:pt x="0" y="29"/>
                  </a:lnTo>
                  <a:lnTo>
                    <a:pt x="0" y="21"/>
                  </a:lnTo>
                  <a:close/>
                  <a:moveTo>
                    <a:pt x="526" y="25"/>
                  </a:moveTo>
                  <a:lnTo>
                    <a:pt x="508" y="0"/>
                  </a:lnTo>
                  <a:lnTo>
                    <a:pt x="559" y="25"/>
                  </a:lnTo>
                  <a:lnTo>
                    <a:pt x="508" y="51"/>
                  </a:lnTo>
                  <a:lnTo>
                    <a:pt x="526" y="2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50" name="Rectangle 74"/>
            <p:cNvSpPr>
              <a:spLocks noChangeArrowheads="1"/>
            </p:cNvSpPr>
            <p:nvPr/>
          </p:nvSpPr>
          <p:spPr bwMode="auto">
            <a:xfrm>
              <a:off x="3645" y="1784"/>
              <a:ext cx="10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600" b="0" dirty="0">
                  <a:solidFill>
                    <a:srgbClr val="000000"/>
                  </a:solidFill>
                </a:rPr>
                <a:t>NON</a:t>
              </a:r>
              <a:endParaRPr lang="fr-FR" dirty="0"/>
            </a:p>
          </p:txBody>
        </p:sp>
        <p:sp>
          <p:nvSpPr>
            <p:cNvPr id="4152" name="Rectangle 78"/>
            <p:cNvSpPr>
              <a:spLocks noChangeArrowheads="1"/>
            </p:cNvSpPr>
            <p:nvPr/>
          </p:nvSpPr>
          <p:spPr bwMode="auto">
            <a:xfrm>
              <a:off x="2903" y="1486"/>
              <a:ext cx="684" cy="2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53" name="Rectangle 79"/>
            <p:cNvSpPr>
              <a:spLocks noChangeArrowheads="1"/>
            </p:cNvSpPr>
            <p:nvPr/>
          </p:nvSpPr>
          <p:spPr bwMode="auto">
            <a:xfrm>
              <a:off x="2903" y="1486"/>
              <a:ext cx="684" cy="22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54" name="Rectangle 80"/>
            <p:cNvSpPr>
              <a:spLocks noChangeArrowheads="1"/>
            </p:cNvSpPr>
            <p:nvPr/>
          </p:nvSpPr>
          <p:spPr bwMode="auto">
            <a:xfrm>
              <a:off x="2903" y="1741"/>
              <a:ext cx="684" cy="2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55" name="Rectangle 81"/>
            <p:cNvSpPr>
              <a:spLocks noChangeArrowheads="1"/>
            </p:cNvSpPr>
            <p:nvPr/>
          </p:nvSpPr>
          <p:spPr bwMode="auto">
            <a:xfrm>
              <a:off x="2903" y="1741"/>
              <a:ext cx="684" cy="22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56" name="Rectangle 82"/>
            <p:cNvSpPr>
              <a:spLocks noChangeArrowheads="1"/>
            </p:cNvSpPr>
            <p:nvPr/>
          </p:nvSpPr>
          <p:spPr bwMode="auto">
            <a:xfrm>
              <a:off x="2903" y="1995"/>
              <a:ext cx="869" cy="3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57" name="Rectangle 83"/>
            <p:cNvSpPr>
              <a:spLocks noChangeArrowheads="1"/>
            </p:cNvSpPr>
            <p:nvPr/>
          </p:nvSpPr>
          <p:spPr bwMode="auto">
            <a:xfrm>
              <a:off x="2903" y="1995"/>
              <a:ext cx="930" cy="328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58" name="Rectangle 84"/>
            <p:cNvSpPr>
              <a:spLocks noChangeArrowheads="1"/>
            </p:cNvSpPr>
            <p:nvPr/>
          </p:nvSpPr>
          <p:spPr bwMode="auto">
            <a:xfrm>
              <a:off x="1911" y="1181"/>
              <a:ext cx="432" cy="1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59" name="Rectangle 85"/>
            <p:cNvSpPr>
              <a:spLocks noChangeArrowheads="1"/>
            </p:cNvSpPr>
            <p:nvPr/>
          </p:nvSpPr>
          <p:spPr bwMode="auto">
            <a:xfrm>
              <a:off x="1911" y="1181"/>
              <a:ext cx="432" cy="177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60" name="Rectangle 86"/>
            <p:cNvSpPr>
              <a:spLocks noChangeArrowheads="1"/>
            </p:cNvSpPr>
            <p:nvPr/>
          </p:nvSpPr>
          <p:spPr bwMode="auto">
            <a:xfrm>
              <a:off x="2008" y="1215"/>
              <a:ext cx="24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300" b="0">
                  <a:solidFill>
                    <a:srgbClr val="000000"/>
                  </a:solidFill>
                </a:rPr>
                <a:t>E R P</a:t>
              </a:r>
              <a:endParaRPr lang="fr-FR"/>
            </a:p>
          </p:txBody>
        </p:sp>
        <p:sp>
          <p:nvSpPr>
            <p:cNvPr id="4161" name="Rectangle 87"/>
            <p:cNvSpPr>
              <a:spLocks noChangeArrowheads="1"/>
            </p:cNvSpPr>
            <p:nvPr/>
          </p:nvSpPr>
          <p:spPr bwMode="auto">
            <a:xfrm>
              <a:off x="1657" y="1486"/>
              <a:ext cx="965" cy="2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62" name="Rectangle 88"/>
            <p:cNvSpPr>
              <a:spLocks noChangeArrowheads="1"/>
            </p:cNvSpPr>
            <p:nvPr/>
          </p:nvSpPr>
          <p:spPr bwMode="auto">
            <a:xfrm>
              <a:off x="1657" y="1486"/>
              <a:ext cx="965" cy="254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63" name="Rectangle 89"/>
            <p:cNvSpPr>
              <a:spLocks noChangeArrowheads="1"/>
            </p:cNvSpPr>
            <p:nvPr/>
          </p:nvSpPr>
          <p:spPr bwMode="auto">
            <a:xfrm>
              <a:off x="1973" y="1480"/>
              <a:ext cx="33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0" dirty="0"/>
                <a:t>CashInFlux</a:t>
              </a:r>
            </a:p>
          </p:txBody>
        </p:sp>
        <p:sp>
          <p:nvSpPr>
            <p:cNvPr id="4164" name="Rectangle 90"/>
            <p:cNvSpPr>
              <a:spLocks noChangeArrowheads="1"/>
            </p:cNvSpPr>
            <p:nvPr/>
          </p:nvSpPr>
          <p:spPr bwMode="auto">
            <a:xfrm>
              <a:off x="2031" y="1577"/>
              <a:ext cx="26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0">
                  <a:solidFill>
                    <a:srgbClr val="000000"/>
                  </a:solidFill>
                </a:rPr>
                <a:t>1</a:t>
              </a:r>
              <a:r>
                <a:rPr lang="fr-FR" sz="900" b="0" baseline="30000">
                  <a:solidFill>
                    <a:srgbClr val="000000"/>
                  </a:solidFill>
                </a:rPr>
                <a:t>ère</a:t>
              </a:r>
              <a:r>
                <a:rPr lang="fr-FR" sz="900" b="0">
                  <a:solidFill>
                    <a:srgbClr val="000000"/>
                  </a:solidFill>
                </a:rPr>
                <a:t> étape</a:t>
              </a:r>
              <a:endParaRPr lang="fr-FR"/>
            </a:p>
          </p:txBody>
        </p:sp>
        <p:sp>
          <p:nvSpPr>
            <p:cNvPr id="4165" name="Rectangle 91"/>
            <p:cNvSpPr>
              <a:spLocks noChangeArrowheads="1"/>
            </p:cNvSpPr>
            <p:nvPr/>
          </p:nvSpPr>
          <p:spPr bwMode="auto">
            <a:xfrm>
              <a:off x="1924" y="1659"/>
              <a:ext cx="67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0">
                  <a:solidFill>
                    <a:srgbClr val="000000"/>
                  </a:solidFill>
                </a:rPr>
                <a:t>Validation des données</a:t>
              </a:r>
              <a:endParaRPr lang="fr-FR"/>
            </a:p>
          </p:txBody>
        </p:sp>
        <p:sp>
          <p:nvSpPr>
            <p:cNvPr id="4166" name="Freeform 92"/>
            <p:cNvSpPr>
              <a:spLocks noEditPoints="1"/>
            </p:cNvSpPr>
            <p:nvPr/>
          </p:nvSpPr>
          <p:spPr bwMode="auto">
            <a:xfrm>
              <a:off x="1974" y="901"/>
              <a:ext cx="26" cy="280"/>
            </a:xfrm>
            <a:custGeom>
              <a:avLst/>
              <a:gdLst>
                <a:gd name="T0" fmla="*/ 529886066 w 51"/>
                <a:gd name="T1" fmla="*/ 502674613 h 559"/>
                <a:gd name="T2" fmla="*/ 529886066 w 51"/>
                <a:gd name="T3" fmla="*/ 0 h 559"/>
                <a:gd name="T4" fmla="*/ 529886066 w 51"/>
                <a:gd name="T5" fmla="*/ 0 h 559"/>
                <a:gd name="T6" fmla="*/ 529886066 w 51"/>
                <a:gd name="T7" fmla="*/ 502674613 h 559"/>
                <a:gd name="T8" fmla="*/ 529886066 w 51"/>
                <a:gd name="T9" fmla="*/ 502674613 h 559"/>
                <a:gd name="T10" fmla="*/ 529886066 w 51"/>
                <a:gd name="T11" fmla="*/ 502674613 h 559"/>
                <a:gd name="T12" fmla="*/ 529886066 w 51"/>
                <a:gd name="T13" fmla="*/ 502674613 h 559"/>
                <a:gd name="T14" fmla="*/ 529886066 w 51"/>
                <a:gd name="T15" fmla="*/ 502674613 h 559"/>
                <a:gd name="T16" fmla="*/ 0 w 51"/>
                <a:gd name="T17" fmla="*/ 502674613 h 559"/>
                <a:gd name="T18" fmla="*/ 529886066 w 51"/>
                <a:gd name="T19" fmla="*/ 502674613 h 5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559"/>
                <a:gd name="T32" fmla="*/ 51 w 51"/>
                <a:gd name="T33" fmla="*/ 559 h 55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559">
                  <a:moveTo>
                    <a:pt x="21" y="525"/>
                  </a:moveTo>
                  <a:lnTo>
                    <a:pt x="21" y="0"/>
                  </a:lnTo>
                  <a:lnTo>
                    <a:pt x="29" y="0"/>
                  </a:lnTo>
                  <a:lnTo>
                    <a:pt x="29" y="525"/>
                  </a:lnTo>
                  <a:lnTo>
                    <a:pt x="21" y="525"/>
                  </a:lnTo>
                  <a:close/>
                  <a:moveTo>
                    <a:pt x="25" y="525"/>
                  </a:moveTo>
                  <a:lnTo>
                    <a:pt x="51" y="508"/>
                  </a:lnTo>
                  <a:lnTo>
                    <a:pt x="25" y="559"/>
                  </a:lnTo>
                  <a:lnTo>
                    <a:pt x="0" y="508"/>
                  </a:lnTo>
                  <a:lnTo>
                    <a:pt x="25" y="52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67" name="Line 93"/>
            <p:cNvSpPr>
              <a:spLocks noChangeShapeType="1"/>
            </p:cNvSpPr>
            <p:nvPr/>
          </p:nvSpPr>
          <p:spPr bwMode="auto">
            <a:xfrm>
              <a:off x="1987" y="901"/>
              <a:ext cx="211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72" name="Rectangle 98"/>
            <p:cNvSpPr>
              <a:spLocks noChangeArrowheads="1"/>
            </p:cNvSpPr>
            <p:nvPr/>
          </p:nvSpPr>
          <p:spPr bwMode="auto">
            <a:xfrm>
              <a:off x="2934" y="1506"/>
              <a:ext cx="2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-</a:t>
              </a:r>
              <a:endParaRPr lang="fr-FR"/>
            </a:p>
          </p:txBody>
        </p:sp>
        <p:sp>
          <p:nvSpPr>
            <p:cNvPr id="4173" name="Rectangle 99"/>
            <p:cNvSpPr>
              <a:spLocks noChangeArrowheads="1"/>
            </p:cNvSpPr>
            <p:nvPr/>
          </p:nvSpPr>
          <p:spPr bwMode="auto">
            <a:xfrm>
              <a:off x="2968" y="1506"/>
              <a:ext cx="354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Charges OK :</a:t>
              </a:r>
              <a:endParaRPr lang="fr-FR"/>
            </a:p>
          </p:txBody>
        </p:sp>
        <p:sp>
          <p:nvSpPr>
            <p:cNvPr id="4174" name="Rectangle 100"/>
            <p:cNvSpPr>
              <a:spLocks noChangeArrowheads="1"/>
            </p:cNvSpPr>
            <p:nvPr/>
          </p:nvSpPr>
          <p:spPr bwMode="auto">
            <a:xfrm>
              <a:off x="2978" y="1576"/>
              <a:ext cx="28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. Machines</a:t>
              </a:r>
              <a:endParaRPr lang="fr-FR"/>
            </a:p>
          </p:txBody>
        </p:sp>
        <p:sp>
          <p:nvSpPr>
            <p:cNvPr id="4175" name="Rectangle 101"/>
            <p:cNvSpPr>
              <a:spLocks noChangeArrowheads="1"/>
            </p:cNvSpPr>
            <p:nvPr/>
          </p:nvSpPr>
          <p:spPr bwMode="auto">
            <a:xfrm>
              <a:off x="2978" y="1648"/>
              <a:ext cx="41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. Main d</a:t>
              </a:r>
              <a:r>
                <a:rPr lang="fr-FR" altLang="fr-FR" sz="800" b="0">
                  <a:solidFill>
                    <a:srgbClr val="000000"/>
                  </a:solidFill>
                </a:rPr>
                <a:t>’</a:t>
              </a:r>
              <a:r>
                <a:rPr lang="fr-FR" sz="800" b="0">
                  <a:solidFill>
                    <a:srgbClr val="000000"/>
                  </a:solidFill>
                </a:rPr>
                <a:t>oeuvre</a:t>
              </a:r>
              <a:endParaRPr lang="fr-FR"/>
            </a:p>
          </p:txBody>
        </p:sp>
        <p:sp>
          <p:nvSpPr>
            <p:cNvPr id="4176" name="Rectangle 102"/>
            <p:cNvSpPr>
              <a:spLocks noChangeArrowheads="1"/>
            </p:cNvSpPr>
            <p:nvPr/>
          </p:nvSpPr>
          <p:spPr bwMode="auto">
            <a:xfrm>
              <a:off x="2934" y="1785"/>
              <a:ext cx="2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-</a:t>
              </a:r>
              <a:endParaRPr lang="fr-FR"/>
            </a:p>
          </p:txBody>
        </p:sp>
        <p:sp>
          <p:nvSpPr>
            <p:cNvPr id="4177" name="Rectangle 103"/>
            <p:cNvSpPr>
              <a:spLocks noChangeArrowheads="1"/>
            </p:cNvSpPr>
            <p:nvPr/>
          </p:nvSpPr>
          <p:spPr bwMode="auto">
            <a:xfrm>
              <a:off x="2968" y="1785"/>
              <a:ext cx="60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Délais fabrication OK :</a:t>
              </a:r>
              <a:endParaRPr lang="fr-FR"/>
            </a:p>
          </p:txBody>
        </p:sp>
        <p:sp>
          <p:nvSpPr>
            <p:cNvPr id="4178" name="Rectangle 104"/>
            <p:cNvSpPr>
              <a:spLocks noChangeArrowheads="1"/>
            </p:cNvSpPr>
            <p:nvPr/>
          </p:nvSpPr>
          <p:spPr bwMode="auto">
            <a:xfrm>
              <a:off x="2978" y="1856"/>
              <a:ext cx="37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. ± 10 % Maxi</a:t>
              </a:r>
              <a:endParaRPr lang="fr-FR"/>
            </a:p>
          </p:txBody>
        </p:sp>
        <p:sp>
          <p:nvSpPr>
            <p:cNvPr id="4179" name="Rectangle 105"/>
            <p:cNvSpPr>
              <a:spLocks noChangeArrowheads="1"/>
            </p:cNvSpPr>
            <p:nvPr/>
          </p:nvSpPr>
          <p:spPr bwMode="auto">
            <a:xfrm>
              <a:off x="2959" y="2014"/>
              <a:ext cx="2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-</a:t>
              </a:r>
              <a:endParaRPr lang="fr-FR"/>
            </a:p>
          </p:txBody>
        </p:sp>
        <p:sp>
          <p:nvSpPr>
            <p:cNvPr id="4180" name="Rectangle 106"/>
            <p:cNvSpPr>
              <a:spLocks noChangeArrowheads="1"/>
            </p:cNvSpPr>
            <p:nvPr/>
          </p:nvSpPr>
          <p:spPr bwMode="auto">
            <a:xfrm>
              <a:off x="2994" y="2014"/>
              <a:ext cx="31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Coûts OK  :</a:t>
              </a:r>
              <a:endParaRPr lang="fr-FR"/>
            </a:p>
          </p:txBody>
        </p:sp>
        <p:sp>
          <p:nvSpPr>
            <p:cNvPr id="4181" name="Rectangle 107"/>
            <p:cNvSpPr>
              <a:spLocks noChangeArrowheads="1"/>
            </p:cNvSpPr>
            <p:nvPr/>
          </p:nvSpPr>
          <p:spPr bwMode="auto">
            <a:xfrm>
              <a:off x="3003" y="2085"/>
              <a:ext cx="21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. Achats</a:t>
              </a:r>
              <a:endParaRPr lang="fr-FR"/>
            </a:p>
          </p:txBody>
        </p:sp>
        <p:sp>
          <p:nvSpPr>
            <p:cNvPr id="4182" name="Rectangle 108"/>
            <p:cNvSpPr>
              <a:spLocks noChangeArrowheads="1"/>
            </p:cNvSpPr>
            <p:nvPr/>
          </p:nvSpPr>
          <p:spPr bwMode="auto">
            <a:xfrm>
              <a:off x="3003" y="2156"/>
              <a:ext cx="505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. Stocks et en-cours</a:t>
              </a:r>
              <a:endParaRPr lang="fr-FR"/>
            </a:p>
          </p:txBody>
        </p:sp>
        <p:sp>
          <p:nvSpPr>
            <p:cNvPr id="4183" name="Rectangle 109"/>
            <p:cNvSpPr>
              <a:spLocks noChangeArrowheads="1"/>
            </p:cNvSpPr>
            <p:nvPr/>
          </p:nvSpPr>
          <p:spPr bwMode="auto">
            <a:xfrm>
              <a:off x="3003" y="2228"/>
              <a:ext cx="70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. De fabrication par produit</a:t>
              </a:r>
              <a:endParaRPr lang="fr-FR"/>
            </a:p>
          </p:txBody>
        </p:sp>
        <p:sp>
          <p:nvSpPr>
            <p:cNvPr id="4184" name="Line 110"/>
            <p:cNvSpPr>
              <a:spLocks noChangeShapeType="1"/>
            </p:cNvSpPr>
            <p:nvPr/>
          </p:nvSpPr>
          <p:spPr bwMode="auto">
            <a:xfrm>
              <a:off x="4098" y="901"/>
              <a:ext cx="1" cy="12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85" name="Freeform 112"/>
            <p:cNvSpPr>
              <a:spLocks noEditPoints="1"/>
            </p:cNvSpPr>
            <p:nvPr/>
          </p:nvSpPr>
          <p:spPr bwMode="auto">
            <a:xfrm>
              <a:off x="2102" y="1003"/>
              <a:ext cx="25" cy="178"/>
            </a:xfrm>
            <a:custGeom>
              <a:avLst/>
              <a:gdLst>
                <a:gd name="T0" fmla="*/ 0 w 51"/>
                <a:gd name="T1" fmla="*/ 500250646 h 356"/>
                <a:gd name="T2" fmla="*/ 0 w 51"/>
                <a:gd name="T3" fmla="*/ 0 h 356"/>
                <a:gd name="T4" fmla="*/ 0 w 51"/>
                <a:gd name="T5" fmla="*/ 0 h 356"/>
                <a:gd name="T6" fmla="*/ 0 w 51"/>
                <a:gd name="T7" fmla="*/ 500250646 h 356"/>
                <a:gd name="T8" fmla="*/ 0 w 51"/>
                <a:gd name="T9" fmla="*/ 500250646 h 356"/>
                <a:gd name="T10" fmla="*/ 0 w 51"/>
                <a:gd name="T11" fmla="*/ 500250646 h 356"/>
                <a:gd name="T12" fmla="*/ 0 w 51"/>
                <a:gd name="T13" fmla="*/ 500250646 h 356"/>
                <a:gd name="T14" fmla="*/ 0 w 51"/>
                <a:gd name="T15" fmla="*/ 500250646 h 356"/>
                <a:gd name="T16" fmla="*/ 0 w 51"/>
                <a:gd name="T17" fmla="*/ 500250646 h 356"/>
                <a:gd name="T18" fmla="*/ 0 w 51"/>
                <a:gd name="T19" fmla="*/ 500250646 h 3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56"/>
                <a:gd name="T32" fmla="*/ 51 w 51"/>
                <a:gd name="T33" fmla="*/ 356 h 3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56">
                  <a:moveTo>
                    <a:pt x="21" y="322"/>
                  </a:moveTo>
                  <a:lnTo>
                    <a:pt x="21" y="0"/>
                  </a:lnTo>
                  <a:lnTo>
                    <a:pt x="30" y="0"/>
                  </a:lnTo>
                  <a:lnTo>
                    <a:pt x="30" y="322"/>
                  </a:lnTo>
                  <a:lnTo>
                    <a:pt x="21" y="322"/>
                  </a:lnTo>
                  <a:close/>
                  <a:moveTo>
                    <a:pt x="26" y="322"/>
                  </a:moveTo>
                  <a:lnTo>
                    <a:pt x="51" y="305"/>
                  </a:lnTo>
                  <a:lnTo>
                    <a:pt x="26" y="356"/>
                  </a:lnTo>
                  <a:lnTo>
                    <a:pt x="0" y="305"/>
                  </a:lnTo>
                  <a:lnTo>
                    <a:pt x="26" y="322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86" name="Line 113"/>
            <p:cNvSpPr>
              <a:spLocks noChangeShapeType="1"/>
            </p:cNvSpPr>
            <p:nvPr/>
          </p:nvSpPr>
          <p:spPr bwMode="auto">
            <a:xfrm>
              <a:off x="2114" y="1003"/>
              <a:ext cx="183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87" name="Line 114"/>
            <p:cNvSpPr>
              <a:spLocks noChangeShapeType="1"/>
            </p:cNvSpPr>
            <p:nvPr/>
          </p:nvSpPr>
          <p:spPr bwMode="auto">
            <a:xfrm>
              <a:off x="3945" y="1003"/>
              <a:ext cx="1" cy="8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88" name="Line 115"/>
            <p:cNvSpPr>
              <a:spLocks noChangeShapeType="1"/>
            </p:cNvSpPr>
            <p:nvPr/>
          </p:nvSpPr>
          <p:spPr bwMode="auto">
            <a:xfrm flipH="1">
              <a:off x="3589" y="1867"/>
              <a:ext cx="356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89" name="Freeform 116"/>
            <p:cNvSpPr>
              <a:spLocks noEditPoints="1"/>
            </p:cNvSpPr>
            <p:nvPr/>
          </p:nvSpPr>
          <p:spPr bwMode="auto">
            <a:xfrm>
              <a:off x="2229" y="1104"/>
              <a:ext cx="25" cy="77"/>
            </a:xfrm>
            <a:custGeom>
              <a:avLst/>
              <a:gdLst>
                <a:gd name="T0" fmla="*/ 0 w 51"/>
                <a:gd name="T1" fmla="*/ 519973906 h 152"/>
                <a:gd name="T2" fmla="*/ 0 w 51"/>
                <a:gd name="T3" fmla="*/ 0 h 152"/>
                <a:gd name="T4" fmla="*/ 0 w 51"/>
                <a:gd name="T5" fmla="*/ 0 h 152"/>
                <a:gd name="T6" fmla="*/ 0 w 51"/>
                <a:gd name="T7" fmla="*/ 519973906 h 152"/>
                <a:gd name="T8" fmla="*/ 0 w 51"/>
                <a:gd name="T9" fmla="*/ 519973906 h 152"/>
                <a:gd name="T10" fmla="*/ 0 w 51"/>
                <a:gd name="T11" fmla="*/ 519973906 h 152"/>
                <a:gd name="T12" fmla="*/ 0 w 51"/>
                <a:gd name="T13" fmla="*/ 519973906 h 152"/>
                <a:gd name="T14" fmla="*/ 0 w 51"/>
                <a:gd name="T15" fmla="*/ 519973906 h 152"/>
                <a:gd name="T16" fmla="*/ 0 w 51"/>
                <a:gd name="T17" fmla="*/ 519973906 h 152"/>
                <a:gd name="T18" fmla="*/ 0 w 51"/>
                <a:gd name="T19" fmla="*/ 519973906 h 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152"/>
                <a:gd name="T32" fmla="*/ 51 w 51"/>
                <a:gd name="T33" fmla="*/ 152 h 1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152">
                  <a:moveTo>
                    <a:pt x="22" y="118"/>
                  </a:moveTo>
                  <a:lnTo>
                    <a:pt x="22" y="0"/>
                  </a:lnTo>
                  <a:lnTo>
                    <a:pt x="30" y="0"/>
                  </a:lnTo>
                  <a:lnTo>
                    <a:pt x="30" y="118"/>
                  </a:lnTo>
                  <a:lnTo>
                    <a:pt x="22" y="118"/>
                  </a:lnTo>
                  <a:close/>
                  <a:moveTo>
                    <a:pt x="26" y="118"/>
                  </a:moveTo>
                  <a:lnTo>
                    <a:pt x="51" y="101"/>
                  </a:lnTo>
                  <a:lnTo>
                    <a:pt x="26" y="152"/>
                  </a:lnTo>
                  <a:lnTo>
                    <a:pt x="0" y="101"/>
                  </a:lnTo>
                  <a:lnTo>
                    <a:pt x="26" y="11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90" name="Line 117"/>
            <p:cNvSpPr>
              <a:spLocks noChangeShapeType="1"/>
            </p:cNvSpPr>
            <p:nvPr/>
          </p:nvSpPr>
          <p:spPr bwMode="auto">
            <a:xfrm>
              <a:off x="2241" y="1104"/>
              <a:ext cx="155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91" name="Line 118"/>
            <p:cNvSpPr>
              <a:spLocks noChangeShapeType="1"/>
            </p:cNvSpPr>
            <p:nvPr/>
          </p:nvSpPr>
          <p:spPr bwMode="auto">
            <a:xfrm>
              <a:off x="3793" y="1104"/>
              <a:ext cx="1" cy="48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92" name="Line 119"/>
            <p:cNvSpPr>
              <a:spLocks noChangeShapeType="1"/>
            </p:cNvSpPr>
            <p:nvPr/>
          </p:nvSpPr>
          <p:spPr bwMode="auto">
            <a:xfrm flipH="1">
              <a:off x="3589" y="1588"/>
              <a:ext cx="2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94" name="Rectangle 121"/>
            <p:cNvSpPr>
              <a:spLocks noChangeArrowheads="1"/>
            </p:cNvSpPr>
            <p:nvPr/>
          </p:nvSpPr>
          <p:spPr bwMode="auto">
            <a:xfrm>
              <a:off x="2381" y="935"/>
              <a:ext cx="154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Tailles de lot non respectées, gammes de délestage oubliées</a:t>
              </a:r>
              <a:endParaRPr lang="fr-FR"/>
            </a:p>
          </p:txBody>
        </p:sp>
        <p:sp>
          <p:nvSpPr>
            <p:cNvPr id="4195" name="Rectangle 122"/>
            <p:cNvSpPr>
              <a:spLocks noChangeArrowheads="1"/>
            </p:cNvSpPr>
            <p:nvPr/>
          </p:nvSpPr>
          <p:spPr bwMode="auto">
            <a:xfrm>
              <a:off x="2588" y="1026"/>
              <a:ext cx="117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Temps non réalistes, erreurs dans les gammes</a:t>
              </a:r>
              <a:endParaRPr lang="fr-FR"/>
            </a:p>
          </p:txBody>
        </p:sp>
        <p:sp>
          <p:nvSpPr>
            <p:cNvPr id="4196" name="Freeform 123"/>
            <p:cNvSpPr>
              <a:spLocks noEditPoints="1"/>
            </p:cNvSpPr>
            <p:nvPr/>
          </p:nvSpPr>
          <p:spPr bwMode="auto">
            <a:xfrm>
              <a:off x="2102" y="1359"/>
              <a:ext cx="25" cy="127"/>
            </a:xfrm>
            <a:custGeom>
              <a:avLst/>
              <a:gdLst>
                <a:gd name="T0" fmla="*/ 0 w 51"/>
                <a:gd name="T1" fmla="*/ 0 h 255"/>
                <a:gd name="T2" fmla="*/ 0 w 51"/>
                <a:gd name="T3" fmla="*/ 0 h 255"/>
                <a:gd name="T4" fmla="*/ 0 w 51"/>
                <a:gd name="T5" fmla="*/ 0 h 255"/>
                <a:gd name="T6" fmla="*/ 0 w 51"/>
                <a:gd name="T7" fmla="*/ 0 h 255"/>
                <a:gd name="T8" fmla="*/ 0 w 51"/>
                <a:gd name="T9" fmla="*/ 0 h 255"/>
                <a:gd name="T10" fmla="*/ 0 w 51"/>
                <a:gd name="T11" fmla="*/ 0 h 255"/>
                <a:gd name="T12" fmla="*/ 0 w 51"/>
                <a:gd name="T13" fmla="*/ 0 h 255"/>
                <a:gd name="T14" fmla="*/ 0 w 51"/>
                <a:gd name="T15" fmla="*/ 0 h 255"/>
                <a:gd name="T16" fmla="*/ 0 w 51"/>
                <a:gd name="T17" fmla="*/ 0 h 255"/>
                <a:gd name="T18" fmla="*/ 0 w 51"/>
                <a:gd name="T19" fmla="*/ 0 h 2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255"/>
                <a:gd name="T32" fmla="*/ 51 w 51"/>
                <a:gd name="T33" fmla="*/ 255 h 2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255">
                  <a:moveTo>
                    <a:pt x="30" y="0"/>
                  </a:moveTo>
                  <a:lnTo>
                    <a:pt x="30" y="220"/>
                  </a:lnTo>
                  <a:lnTo>
                    <a:pt x="21" y="220"/>
                  </a:lnTo>
                  <a:lnTo>
                    <a:pt x="21" y="0"/>
                  </a:lnTo>
                  <a:lnTo>
                    <a:pt x="30" y="0"/>
                  </a:lnTo>
                  <a:close/>
                  <a:moveTo>
                    <a:pt x="26" y="220"/>
                  </a:moveTo>
                  <a:lnTo>
                    <a:pt x="51" y="204"/>
                  </a:lnTo>
                  <a:lnTo>
                    <a:pt x="26" y="255"/>
                  </a:lnTo>
                  <a:lnTo>
                    <a:pt x="0" y="204"/>
                  </a:lnTo>
                  <a:lnTo>
                    <a:pt x="26" y="22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97" name="Rectangle 125"/>
            <p:cNvSpPr>
              <a:spLocks noChangeArrowheads="1"/>
            </p:cNvSpPr>
            <p:nvPr/>
          </p:nvSpPr>
          <p:spPr bwMode="auto">
            <a:xfrm>
              <a:off x="1701" y="2251"/>
              <a:ext cx="938" cy="33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98" name="Rectangle 126"/>
            <p:cNvSpPr>
              <a:spLocks noChangeArrowheads="1"/>
            </p:cNvSpPr>
            <p:nvPr/>
          </p:nvSpPr>
          <p:spPr bwMode="auto">
            <a:xfrm>
              <a:off x="1670" y="2277"/>
              <a:ext cx="938" cy="38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99" name="Freeform 132"/>
            <p:cNvSpPr>
              <a:spLocks noEditPoints="1"/>
            </p:cNvSpPr>
            <p:nvPr/>
          </p:nvSpPr>
          <p:spPr bwMode="auto">
            <a:xfrm>
              <a:off x="2623" y="1600"/>
              <a:ext cx="280" cy="26"/>
            </a:xfrm>
            <a:custGeom>
              <a:avLst/>
              <a:gdLst>
                <a:gd name="T0" fmla="*/ 0 w 559"/>
                <a:gd name="T1" fmla="*/ 529886066 h 51"/>
                <a:gd name="T2" fmla="*/ 502674613 w 559"/>
                <a:gd name="T3" fmla="*/ 529886066 h 51"/>
                <a:gd name="T4" fmla="*/ 502674613 w 559"/>
                <a:gd name="T5" fmla="*/ 529886066 h 51"/>
                <a:gd name="T6" fmla="*/ 0 w 559"/>
                <a:gd name="T7" fmla="*/ 529886066 h 51"/>
                <a:gd name="T8" fmla="*/ 0 w 559"/>
                <a:gd name="T9" fmla="*/ 529886066 h 51"/>
                <a:gd name="T10" fmla="*/ 502674613 w 559"/>
                <a:gd name="T11" fmla="*/ 529886066 h 51"/>
                <a:gd name="T12" fmla="*/ 502674613 w 559"/>
                <a:gd name="T13" fmla="*/ 0 h 51"/>
                <a:gd name="T14" fmla="*/ 502674613 w 559"/>
                <a:gd name="T15" fmla="*/ 529886066 h 51"/>
                <a:gd name="T16" fmla="*/ 502674613 w 559"/>
                <a:gd name="T17" fmla="*/ 529886066 h 51"/>
                <a:gd name="T18" fmla="*/ 502674613 w 559"/>
                <a:gd name="T19" fmla="*/ 529886066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9"/>
                <a:gd name="T31" fmla="*/ 0 h 51"/>
                <a:gd name="T32" fmla="*/ 559 w 559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9" h="51">
                  <a:moveTo>
                    <a:pt x="0" y="21"/>
                  </a:moveTo>
                  <a:lnTo>
                    <a:pt x="526" y="21"/>
                  </a:lnTo>
                  <a:lnTo>
                    <a:pt x="526" y="29"/>
                  </a:lnTo>
                  <a:lnTo>
                    <a:pt x="0" y="29"/>
                  </a:lnTo>
                  <a:lnTo>
                    <a:pt x="0" y="21"/>
                  </a:lnTo>
                  <a:close/>
                  <a:moveTo>
                    <a:pt x="526" y="25"/>
                  </a:moveTo>
                  <a:lnTo>
                    <a:pt x="508" y="0"/>
                  </a:lnTo>
                  <a:lnTo>
                    <a:pt x="559" y="25"/>
                  </a:lnTo>
                  <a:lnTo>
                    <a:pt x="508" y="51"/>
                  </a:lnTo>
                  <a:lnTo>
                    <a:pt x="526" y="2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0" name="Line 133"/>
            <p:cNvSpPr>
              <a:spLocks noChangeShapeType="1"/>
            </p:cNvSpPr>
            <p:nvPr/>
          </p:nvSpPr>
          <p:spPr bwMode="auto">
            <a:xfrm>
              <a:off x="2699" y="1613"/>
              <a:ext cx="0" cy="8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1" name="Freeform 135"/>
            <p:cNvSpPr>
              <a:spLocks noEditPoints="1"/>
            </p:cNvSpPr>
            <p:nvPr/>
          </p:nvSpPr>
          <p:spPr bwMode="auto">
            <a:xfrm>
              <a:off x="2699" y="2065"/>
              <a:ext cx="204" cy="44"/>
            </a:xfrm>
            <a:custGeom>
              <a:avLst/>
              <a:gdLst>
                <a:gd name="T0" fmla="*/ 0 w 356"/>
                <a:gd name="T1" fmla="*/ 2147483647 h 51"/>
                <a:gd name="T2" fmla="*/ 753059472 w 356"/>
                <a:gd name="T3" fmla="*/ 2147483647 h 51"/>
                <a:gd name="T4" fmla="*/ 753059472 w 356"/>
                <a:gd name="T5" fmla="*/ 2147483647 h 51"/>
                <a:gd name="T6" fmla="*/ 0 w 356"/>
                <a:gd name="T7" fmla="*/ 2147483647 h 51"/>
                <a:gd name="T8" fmla="*/ 0 w 356"/>
                <a:gd name="T9" fmla="*/ 2147483647 h 51"/>
                <a:gd name="T10" fmla="*/ 753059472 w 356"/>
                <a:gd name="T11" fmla="*/ 2147483647 h 51"/>
                <a:gd name="T12" fmla="*/ 753059472 w 356"/>
                <a:gd name="T13" fmla="*/ 0 h 51"/>
                <a:gd name="T14" fmla="*/ 753059472 w 356"/>
                <a:gd name="T15" fmla="*/ 2147483647 h 51"/>
                <a:gd name="T16" fmla="*/ 753059472 w 356"/>
                <a:gd name="T17" fmla="*/ 2147483647 h 51"/>
                <a:gd name="T18" fmla="*/ 753059472 w 356"/>
                <a:gd name="T19" fmla="*/ 2147483647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51"/>
                <a:gd name="T32" fmla="*/ 356 w 356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51">
                  <a:moveTo>
                    <a:pt x="0" y="22"/>
                  </a:moveTo>
                  <a:lnTo>
                    <a:pt x="323" y="22"/>
                  </a:lnTo>
                  <a:lnTo>
                    <a:pt x="323" y="30"/>
                  </a:lnTo>
                  <a:lnTo>
                    <a:pt x="0" y="30"/>
                  </a:lnTo>
                  <a:lnTo>
                    <a:pt x="0" y="22"/>
                  </a:lnTo>
                  <a:close/>
                  <a:moveTo>
                    <a:pt x="323" y="26"/>
                  </a:moveTo>
                  <a:lnTo>
                    <a:pt x="305" y="0"/>
                  </a:lnTo>
                  <a:lnTo>
                    <a:pt x="356" y="26"/>
                  </a:lnTo>
                  <a:lnTo>
                    <a:pt x="305" y="51"/>
                  </a:lnTo>
                  <a:lnTo>
                    <a:pt x="323" y="2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2" name="Rectangle 136"/>
            <p:cNvSpPr>
              <a:spLocks noChangeArrowheads="1"/>
            </p:cNvSpPr>
            <p:nvPr/>
          </p:nvSpPr>
          <p:spPr bwMode="auto">
            <a:xfrm>
              <a:off x="3645" y="1530"/>
              <a:ext cx="10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600" b="0" dirty="0">
                  <a:solidFill>
                    <a:srgbClr val="000000"/>
                  </a:solidFill>
                </a:rPr>
                <a:t>NON</a:t>
              </a:r>
              <a:endParaRPr lang="fr-FR" dirty="0"/>
            </a:p>
          </p:txBody>
        </p:sp>
        <p:sp>
          <p:nvSpPr>
            <p:cNvPr id="4203" name="Rectangle 138"/>
            <p:cNvSpPr>
              <a:spLocks noChangeArrowheads="1"/>
            </p:cNvSpPr>
            <p:nvPr/>
          </p:nvSpPr>
          <p:spPr bwMode="auto">
            <a:xfrm>
              <a:off x="3899" y="2028"/>
              <a:ext cx="10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600" b="0" dirty="0">
                  <a:solidFill>
                    <a:srgbClr val="000000"/>
                  </a:solidFill>
                </a:rPr>
                <a:t>NON</a:t>
              </a:r>
              <a:endParaRPr lang="fr-FR" dirty="0"/>
            </a:p>
          </p:txBody>
        </p:sp>
        <p:sp>
          <p:nvSpPr>
            <p:cNvPr id="4204" name="Rectangle 139"/>
            <p:cNvSpPr>
              <a:spLocks noChangeArrowheads="1"/>
            </p:cNvSpPr>
            <p:nvPr/>
          </p:nvSpPr>
          <p:spPr bwMode="auto">
            <a:xfrm>
              <a:off x="2699" y="2160"/>
              <a:ext cx="8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600" b="0">
                  <a:solidFill>
                    <a:srgbClr val="000000"/>
                  </a:solidFill>
                </a:rPr>
                <a:t>OUI</a:t>
              </a:r>
              <a:endParaRPr lang="fr-FR"/>
            </a:p>
          </p:txBody>
        </p:sp>
        <p:sp>
          <p:nvSpPr>
            <p:cNvPr id="4205" name="Rectangle 140"/>
            <p:cNvSpPr>
              <a:spLocks noChangeArrowheads="1"/>
            </p:cNvSpPr>
            <p:nvPr/>
          </p:nvSpPr>
          <p:spPr bwMode="auto">
            <a:xfrm>
              <a:off x="1991" y="2394"/>
              <a:ext cx="2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0">
                  <a:solidFill>
                    <a:srgbClr val="000000"/>
                  </a:solidFill>
                </a:rPr>
                <a:t>2</a:t>
              </a:r>
              <a:r>
                <a:rPr lang="fr-FR" sz="900" b="0" baseline="30000">
                  <a:solidFill>
                    <a:srgbClr val="000000"/>
                  </a:solidFill>
                </a:rPr>
                <a:t>ème</a:t>
              </a:r>
              <a:r>
                <a:rPr lang="fr-FR" sz="900" b="0">
                  <a:solidFill>
                    <a:srgbClr val="000000"/>
                  </a:solidFill>
                </a:rPr>
                <a:t> étape</a:t>
              </a:r>
              <a:endParaRPr lang="fr-FR"/>
            </a:p>
          </p:txBody>
        </p:sp>
        <p:sp>
          <p:nvSpPr>
            <p:cNvPr id="4206" name="Rectangle 141"/>
            <p:cNvSpPr>
              <a:spLocks noChangeArrowheads="1"/>
            </p:cNvSpPr>
            <p:nvPr/>
          </p:nvSpPr>
          <p:spPr bwMode="auto">
            <a:xfrm>
              <a:off x="2699" y="1661"/>
              <a:ext cx="8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600" b="0">
                  <a:solidFill>
                    <a:srgbClr val="000000"/>
                  </a:solidFill>
                </a:rPr>
                <a:t>OUI</a:t>
              </a:r>
              <a:endParaRPr lang="fr-FR"/>
            </a:p>
          </p:txBody>
        </p:sp>
        <p:sp>
          <p:nvSpPr>
            <p:cNvPr id="4207" name="Rectangle 142"/>
            <p:cNvSpPr>
              <a:spLocks noChangeArrowheads="1"/>
            </p:cNvSpPr>
            <p:nvPr/>
          </p:nvSpPr>
          <p:spPr bwMode="auto">
            <a:xfrm>
              <a:off x="2699" y="1888"/>
              <a:ext cx="8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600" b="0">
                  <a:solidFill>
                    <a:srgbClr val="000000"/>
                  </a:solidFill>
                </a:rPr>
                <a:t>OUI</a:t>
              </a:r>
              <a:endParaRPr lang="fr-FR"/>
            </a:p>
          </p:txBody>
        </p:sp>
        <p:sp>
          <p:nvSpPr>
            <p:cNvPr id="4208" name="Rectangle 145"/>
            <p:cNvSpPr>
              <a:spLocks noChangeArrowheads="1"/>
            </p:cNvSpPr>
            <p:nvPr/>
          </p:nvSpPr>
          <p:spPr bwMode="auto">
            <a:xfrm>
              <a:off x="1973" y="2304"/>
              <a:ext cx="33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900" b="0" dirty="0"/>
                <a:t>CashInFlux</a:t>
              </a:r>
            </a:p>
          </p:txBody>
        </p:sp>
        <p:sp>
          <p:nvSpPr>
            <p:cNvPr id="4209" name="Rectangle 146"/>
            <p:cNvSpPr>
              <a:spLocks noChangeArrowheads="1"/>
            </p:cNvSpPr>
            <p:nvPr/>
          </p:nvSpPr>
          <p:spPr bwMode="auto">
            <a:xfrm>
              <a:off x="1696" y="2490"/>
              <a:ext cx="8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800" b="0">
                  <a:solidFill>
                    <a:srgbClr val="000000"/>
                  </a:solidFill>
                </a:rPr>
                <a:t>Mise à jour données MRP</a:t>
              </a:r>
            </a:p>
            <a:p>
              <a:r>
                <a:rPr lang="fr-FR" sz="800" b="0">
                  <a:solidFill>
                    <a:srgbClr val="000000"/>
                  </a:solidFill>
                </a:rPr>
                <a:t>Ingénierie Système de Production</a:t>
              </a:r>
              <a:endParaRPr lang="fr-FR" sz="800"/>
            </a:p>
          </p:txBody>
        </p:sp>
        <p:sp>
          <p:nvSpPr>
            <p:cNvPr id="4210" name="Freeform 147"/>
            <p:cNvSpPr>
              <a:spLocks noEditPoints="1"/>
            </p:cNvSpPr>
            <p:nvPr/>
          </p:nvSpPr>
          <p:spPr bwMode="auto">
            <a:xfrm>
              <a:off x="2699" y="1844"/>
              <a:ext cx="204" cy="44"/>
            </a:xfrm>
            <a:custGeom>
              <a:avLst/>
              <a:gdLst>
                <a:gd name="T0" fmla="*/ 0 w 356"/>
                <a:gd name="T1" fmla="*/ 2147483647 h 51"/>
                <a:gd name="T2" fmla="*/ 753059472 w 356"/>
                <a:gd name="T3" fmla="*/ 2147483647 h 51"/>
                <a:gd name="T4" fmla="*/ 753059472 w 356"/>
                <a:gd name="T5" fmla="*/ 2147483647 h 51"/>
                <a:gd name="T6" fmla="*/ 0 w 356"/>
                <a:gd name="T7" fmla="*/ 2147483647 h 51"/>
                <a:gd name="T8" fmla="*/ 0 w 356"/>
                <a:gd name="T9" fmla="*/ 2147483647 h 51"/>
                <a:gd name="T10" fmla="*/ 753059472 w 356"/>
                <a:gd name="T11" fmla="*/ 2147483647 h 51"/>
                <a:gd name="T12" fmla="*/ 753059472 w 356"/>
                <a:gd name="T13" fmla="*/ 0 h 51"/>
                <a:gd name="T14" fmla="*/ 753059472 w 356"/>
                <a:gd name="T15" fmla="*/ 2147483647 h 51"/>
                <a:gd name="T16" fmla="*/ 753059472 w 356"/>
                <a:gd name="T17" fmla="*/ 2147483647 h 51"/>
                <a:gd name="T18" fmla="*/ 753059472 w 356"/>
                <a:gd name="T19" fmla="*/ 2147483647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51"/>
                <a:gd name="T32" fmla="*/ 356 w 356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51">
                  <a:moveTo>
                    <a:pt x="0" y="22"/>
                  </a:moveTo>
                  <a:lnTo>
                    <a:pt x="323" y="22"/>
                  </a:lnTo>
                  <a:lnTo>
                    <a:pt x="323" y="30"/>
                  </a:lnTo>
                  <a:lnTo>
                    <a:pt x="0" y="30"/>
                  </a:lnTo>
                  <a:lnTo>
                    <a:pt x="0" y="22"/>
                  </a:lnTo>
                  <a:close/>
                  <a:moveTo>
                    <a:pt x="323" y="26"/>
                  </a:moveTo>
                  <a:lnTo>
                    <a:pt x="305" y="0"/>
                  </a:lnTo>
                  <a:lnTo>
                    <a:pt x="356" y="26"/>
                  </a:lnTo>
                  <a:lnTo>
                    <a:pt x="305" y="51"/>
                  </a:lnTo>
                  <a:lnTo>
                    <a:pt x="323" y="2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11" name="Line 148"/>
            <p:cNvSpPr>
              <a:spLocks noChangeShapeType="1"/>
            </p:cNvSpPr>
            <p:nvPr/>
          </p:nvSpPr>
          <p:spPr bwMode="auto">
            <a:xfrm flipH="1">
              <a:off x="2608" y="2432"/>
              <a:ext cx="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12" name="Line 150"/>
            <p:cNvSpPr>
              <a:spLocks noChangeShapeType="1"/>
            </p:cNvSpPr>
            <p:nvPr/>
          </p:nvSpPr>
          <p:spPr bwMode="auto">
            <a:xfrm flipH="1">
              <a:off x="3833" y="2115"/>
              <a:ext cx="27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107950" y="71414"/>
            <a:ext cx="7321570" cy="928694"/>
          </a:xfrm>
          <a:prstGeom prst="rect">
            <a:avLst/>
          </a:prstGeom>
          <a:solidFill>
            <a:srgbClr val="4BACC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kern="0" dirty="0">
                <a:solidFill>
                  <a:sysClr val="window" lastClr="FFFFFF"/>
                </a:solidFill>
                <a:latin typeface="Arial" pitchFamily="34" charset="0"/>
                <a:ea typeface="+mn-ea"/>
              </a:rPr>
              <a:t>1</a:t>
            </a:r>
            <a:r>
              <a:rPr lang="fr-FR" b="0" kern="0" baseline="30000" dirty="0">
                <a:solidFill>
                  <a:sysClr val="window" lastClr="FFFFFF"/>
                </a:solidFill>
                <a:latin typeface="Arial" pitchFamily="34" charset="0"/>
                <a:ea typeface="+mn-ea"/>
              </a:rPr>
              <a:t>ère</a:t>
            </a:r>
            <a:r>
              <a:rPr lang="fr-FR" b="0" kern="0" dirty="0">
                <a:solidFill>
                  <a:sysClr val="window" lastClr="FFFFFF"/>
                </a:solidFill>
                <a:latin typeface="Arial" pitchFamily="34" charset="0"/>
                <a:ea typeface="+mn-ea"/>
              </a:rPr>
              <a:t> étape à court terme pour des gains dans le semestre 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kern="0" dirty="0">
                <a:solidFill>
                  <a:sysClr val="window" lastClr="FFFFFF"/>
                </a:solidFill>
                <a:latin typeface="Arial" pitchFamily="34" charset="0"/>
                <a:ea typeface="+mn-ea"/>
              </a:rPr>
              <a:t>CashInFlux corrige et recalibre les données techniques du MRP pour atteindre d’importantes réductions de délais et valeurs de stocks, sans avoir à modifier physiquement le système de production</a:t>
            </a:r>
          </a:p>
        </p:txBody>
      </p:sp>
      <p:sp>
        <p:nvSpPr>
          <p:cNvPr id="116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603256" y="6597352"/>
            <a:ext cx="514400" cy="260648"/>
          </a:xfrm>
        </p:spPr>
        <p:txBody>
          <a:bodyPr/>
          <a:lstStyle/>
          <a:p>
            <a:fld id="{CF4668DC-857F-487D-BFFA-8C0CA5037977}" type="slidenum">
              <a:rPr lang="en-US" sz="1000" b="0" smtClean="0">
                <a:solidFill>
                  <a:srgbClr val="898989"/>
                </a:solidFill>
                <a:latin typeface="Calibri" pitchFamily="34" charset="0"/>
              </a:rPr>
              <a:pPr/>
              <a:t>1</a:t>
            </a:fld>
            <a:endParaRPr lang="en-US" sz="1000" b="0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8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8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8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8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8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8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8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8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8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8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8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8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82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82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with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3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8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8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38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8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8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8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8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382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382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382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382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382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382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8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 animBg="1"/>
      <p:bldP spid="138247" grpId="0" animBg="1"/>
      <p:bldP spid="138248" grpId="0" build="p" autoUpdateAnimBg="0"/>
      <p:bldP spid="138249" grpId="0" uiExpand="1" build="p" autoUpdateAnimBg="0"/>
      <p:bldP spid="138250" grpId="0" autoUpdateAnimBg="0"/>
      <p:bldP spid="138251" grpId="0"/>
    </p:bldLst>
  </p:timing>
</p:sld>
</file>

<file path=ppt/theme/theme1.xml><?xml version="1.0" encoding="utf-8"?>
<a:theme xmlns:a="http://schemas.openxmlformats.org/drawingml/2006/main" name="1_Modèle par défaut">
  <a:themeElements>
    <a:clrScheme name="Custom 10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70C0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9397</TotalTime>
  <Words>323</Words>
  <Application>Microsoft Macintosh PowerPoint</Application>
  <PresentationFormat>Affichage à l'écran (4:3)</PresentationFormat>
  <Paragraphs>83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Arial Unicode MS</vt:lpstr>
      <vt:lpstr>ＭＳ Ｐゴシック</vt:lpstr>
      <vt:lpstr>Arial</vt:lpstr>
      <vt:lpstr>Calibri</vt:lpstr>
      <vt:lpstr>Monotype Sorts</vt:lpstr>
      <vt:lpstr>Times New Roman</vt:lpstr>
      <vt:lpstr>1_Modèle par défaut</vt:lpstr>
      <vt:lpstr>Thème Office</vt:lpstr>
      <vt:lpstr>1_Thème Office</vt:lpstr>
      <vt:lpstr>ClipArt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CashInFlux</dc:title>
  <dc:creator>jf chipot</dc:creator>
  <cp:lastModifiedBy>Microsoft Office User</cp:lastModifiedBy>
  <cp:revision>920</cp:revision>
  <cp:lastPrinted>2013-02-05T14:20:28Z</cp:lastPrinted>
  <dcterms:created xsi:type="dcterms:W3CDTF">2000-03-24T17:46:02Z</dcterms:created>
  <dcterms:modified xsi:type="dcterms:W3CDTF">2019-02-20T18:55:11Z</dcterms:modified>
</cp:coreProperties>
</file>